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</p:sldMasterIdLst>
  <p:notesMasterIdLst>
    <p:notesMasterId r:id="rId7"/>
  </p:notesMasterIdLst>
  <p:handoutMasterIdLst>
    <p:handoutMasterId r:id="rId8"/>
  </p:handoutMasterIdLst>
  <p:sldIdLst>
    <p:sldId id="265" r:id="rId6"/>
  </p:sldIdLst>
  <p:sldSz cx="6858000" cy="9906000" type="A4"/>
  <p:notesSz cx="6797675" cy="99266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3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654A1-9951-4901-8B30-132EBC4CD313}" v="14" dt="2026-02-24T10:44:24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2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056AC6-8157-4E72-9EC2-C1D57752FA50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0B0A56-5149-4BD7-815B-27ECB5A7EBB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526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CED3C8-8A71-430F-8B48-6E24B09C08CC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297E35-48E9-4116-BC26-D88D01E46EE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356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477028" y="1836390"/>
            <a:ext cx="5890869" cy="10506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1"/>
          </p:nvPr>
        </p:nvSpPr>
        <p:spPr>
          <a:xfrm>
            <a:off x="477028" y="3152912"/>
            <a:ext cx="2866889" cy="32443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innhold 2"/>
          <p:cNvSpPr>
            <a:spLocks noGrp="1"/>
          </p:cNvSpPr>
          <p:nvPr>
            <p:ph idx="12"/>
          </p:nvPr>
        </p:nvSpPr>
        <p:spPr>
          <a:xfrm>
            <a:off x="3501008" y="3152912"/>
            <a:ext cx="2866889" cy="32443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477027" y="1175961"/>
            <a:ext cx="5890869" cy="552701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726061" y="6738256"/>
            <a:ext cx="5517570" cy="19756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03E30-FA34-4059-8859-47E0EF726EB2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1CEFA-FA17-46B4-B050-88AFFBB210B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29EA2-A4A8-493C-AF22-8F1D88263567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58BE9-771F-4C01-A69D-F37A2548E9A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45649F-928D-4470-9AE6-50C38CB41992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85A78-8621-490C-B213-366FFF725E5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35DC2-B4D1-4850-8BF9-3BF81D0D760C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2DFF-D880-4803-B7F9-D800EB6D626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6687D-443D-4D64-8E78-811597C7B693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EE48-D429-4DBA-8953-8742DFE3730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81363-C4AE-41E7-A70A-162C060A77B5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728A4-744C-4C7A-BE79-9A4D32B19F5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2FE1C-AF07-4529-A1A2-CF6D681DF4E4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A1EE3-0C7F-4A06-8B3F-40E4331EC02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5B574-9120-4D93-B361-B03493FAFBF2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AC04B-2173-478D-A486-CFCEE603BB8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15576-AFE6-47BA-8FA5-EA0CE66DCFBD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E52B-E9C0-43B8-BB9B-1EA56F6CC57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AF9BE-4EEB-4567-823C-4D580BE3784E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6549A-8CA7-4AE5-A15C-89DB98ED8C3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591CB-DFEC-4A6A-96EB-EBF1AF9E779C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CEF52-FE7D-4226-869A-D9B39C7B9CE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e 1"/>
          <p:cNvGrpSpPr>
            <a:grpSpLocks/>
          </p:cNvGrpSpPr>
          <p:nvPr/>
        </p:nvGrpSpPr>
        <p:grpSpPr bwMode="auto">
          <a:xfrm>
            <a:off x="390525" y="6648450"/>
            <a:ext cx="5999163" cy="2200275"/>
            <a:chOff x="390525" y="1027113"/>
            <a:chExt cx="5999163" cy="2200275"/>
          </a:xfrm>
        </p:grpSpPr>
        <p:sp>
          <p:nvSpPr>
            <p:cNvPr id="34" name="Rektangel 33"/>
            <p:cNvSpPr/>
            <p:nvPr/>
          </p:nvSpPr>
          <p:spPr>
            <a:xfrm>
              <a:off x="460375" y="1027113"/>
              <a:ext cx="5929313" cy="2200275"/>
            </a:xfrm>
            <a:prstGeom prst="rect">
              <a:avLst/>
            </a:prstGeom>
            <a:noFill/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grpSp>
          <p:nvGrpSpPr>
            <p:cNvPr id="1040" name="Gruppe 34"/>
            <p:cNvGrpSpPr>
              <a:grpSpLocks/>
            </p:cNvGrpSpPr>
            <p:nvPr/>
          </p:nvGrpSpPr>
          <p:grpSpPr bwMode="auto">
            <a:xfrm>
              <a:off x="390525" y="1354138"/>
              <a:ext cx="139700" cy="319087"/>
              <a:chOff x="2648503" y="2040352"/>
              <a:chExt cx="465298" cy="1071148"/>
            </a:xfrm>
          </p:grpSpPr>
          <p:sp>
            <p:nvSpPr>
              <p:cNvPr id="36" name="Rektangel 35"/>
              <p:cNvSpPr/>
              <p:nvPr/>
            </p:nvSpPr>
            <p:spPr>
              <a:xfrm>
                <a:off x="2764828" y="2413389"/>
                <a:ext cx="232649" cy="346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674942" y="2701161"/>
                <a:ext cx="412423" cy="410343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2648503" y="2040352"/>
                <a:ext cx="465298" cy="463634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2696092" y="2088316"/>
                <a:ext cx="370123" cy="3677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2764828" y="2157592"/>
                <a:ext cx="232649" cy="234481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</p:grpSp>
      </p:grpSp>
      <p:sp>
        <p:nvSpPr>
          <p:cNvPr id="41" name="Rektangel 40"/>
          <p:cNvSpPr/>
          <p:nvPr/>
        </p:nvSpPr>
        <p:spPr>
          <a:xfrm>
            <a:off x="1281113" y="0"/>
            <a:ext cx="4287837" cy="796925"/>
          </a:xfrm>
          <a:prstGeom prst="rect">
            <a:avLst/>
          </a:prstGeom>
          <a:solidFill>
            <a:srgbClr val="00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028" name="Bilde 11" descr="03-LM-logo-ORIGI-hvit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688" y="160338"/>
            <a:ext cx="2441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uppe 2"/>
          <p:cNvGrpSpPr>
            <a:grpSpLocks/>
          </p:cNvGrpSpPr>
          <p:nvPr/>
        </p:nvGrpSpPr>
        <p:grpSpPr bwMode="auto">
          <a:xfrm>
            <a:off x="293688" y="750888"/>
            <a:ext cx="6292850" cy="130175"/>
            <a:chOff x="293688" y="919162"/>
            <a:chExt cx="6292850" cy="130175"/>
          </a:xfrm>
        </p:grpSpPr>
        <p:cxnSp>
          <p:nvCxnSpPr>
            <p:cNvPr id="35" name="Rett linje 34"/>
            <p:cNvCxnSpPr/>
            <p:nvPr/>
          </p:nvCxnSpPr>
          <p:spPr bwMode="auto">
            <a:xfrm>
              <a:off x="328613" y="977899"/>
              <a:ext cx="6040437" cy="0"/>
            </a:xfrm>
            <a:prstGeom prst="line">
              <a:avLst/>
            </a:prstGeom>
            <a:ln w="6350" cmpd="sng">
              <a:solidFill>
                <a:srgbClr val="E07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 bwMode="auto">
            <a:xfrm>
              <a:off x="293688" y="942974"/>
              <a:ext cx="69850" cy="69850"/>
            </a:xfrm>
            <a:prstGeom prst="ellipse">
              <a:avLst/>
            </a:prstGeom>
            <a:solidFill>
              <a:srgbClr val="005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grpSp>
          <p:nvGrpSpPr>
            <p:cNvPr id="1033" name="Gruppe 7"/>
            <p:cNvGrpSpPr>
              <a:grpSpLocks/>
            </p:cNvGrpSpPr>
            <p:nvPr/>
          </p:nvGrpSpPr>
          <p:grpSpPr bwMode="auto">
            <a:xfrm rot="5400000">
              <a:off x="6371413" y="834212"/>
              <a:ext cx="130175" cy="300075"/>
              <a:chOff x="2648503" y="2040352"/>
              <a:chExt cx="465298" cy="1071148"/>
            </a:xfrm>
          </p:grpSpPr>
          <p:sp>
            <p:nvSpPr>
              <p:cNvPr id="44" name="Rektangel 43"/>
              <p:cNvSpPr/>
              <p:nvPr/>
            </p:nvSpPr>
            <p:spPr>
              <a:xfrm>
                <a:off x="2688222" y="2488026"/>
                <a:ext cx="238323" cy="345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2603106" y="2771362"/>
                <a:ext cx="408554" cy="413670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2574734" y="2034687"/>
                <a:ext cx="465298" cy="464673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2625806" y="2085686"/>
                <a:ext cx="363159" cy="3626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2688222" y="2148022"/>
                <a:ext cx="238323" cy="238003"/>
              </a:xfrm>
              <a:prstGeom prst="ellipse">
                <a:avLst/>
              </a:prstGeom>
              <a:solidFill>
                <a:srgbClr val="0050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</p:grpSp>
      </p:grpSp>
      <p:sp>
        <p:nvSpPr>
          <p:cNvPr id="1030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60375" y="2673350"/>
            <a:ext cx="5929313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rgbClr val="14131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205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35A575-01FF-4933-85FE-DF96A7D1CA84}" type="datetimeFigureOut">
              <a:rPr lang="nb-NO"/>
              <a:pPr/>
              <a:t>24.02.2026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FC65CE0-93DF-4DCF-A09E-1256D9CA5134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solberg@bronnoy.kommune.no" TargetMode="External"/><Relationship Id="rId2" Type="http://schemas.openxmlformats.org/officeDocument/2006/relationships/hyperlink" Target="mailto:silje.victoria.engen@rodoy.kommune.n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mailto:kristin.morkved@somna.kommune.no" TargetMode="External"/><Relationship Id="rId4" Type="http://schemas.openxmlformats.org/officeDocument/2006/relationships/hyperlink" Target="mailto:Kjersti.Jensen@vefsn.kommune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/>
          <p:cNvSpPr>
            <a:spLocks noGrp="1"/>
          </p:cNvSpPr>
          <p:nvPr>
            <p:ph type="ctrTitle"/>
          </p:nvPr>
        </p:nvSpPr>
        <p:spPr bwMode="auto">
          <a:xfrm>
            <a:off x="476250" y="1176339"/>
            <a:ext cx="5891213" cy="89790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2400"/>
              <a:t>Vi vil gjerne invitere deg/dere til </a:t>
            </a:r>
            <a:r>
              <a:rPr lang="nb-NO" sz="2400">
                <a:solidFill>
                  <a:srgbClr val="FF6600"/>
                </a:solidFill>
              </a:rPr>
              <a:t>Mestringstreff på Helgeland!</a:t>
            </a:r>
          </a:p>
        </p:txBody>
      </p:sp>
      <p:sp>
        <p:nvSpPr>
          <p:cNvPr id="16386" name="Plassholder for innhold 2"/>
          <p:cNvSpPr>
            <a:spLocks noGrp="1"/>
          </p:cNvSpPr>
          <p:nvPr>
            <p:ph idx="11"/>
          </p:nvPr>
        </p:nvSpPr>
        <p:spPr>
          <a:xfrm>
            <a:off x="465930" y="2182506"/>
            <a:ext cx="2952750" cy="4450982"/>
          </a:xfrm>
        </p:spPr>
        <p:txBody>
          <a:bodyPr/>
          <a:lstStyle/>
          <a:p>
            <a:pPr marL="0" indent="0"/>
            <a:r>
              <a:rPr lang="nb-NO" sz="1100"/>
              <a:t>Er du over 18 år og lever med  helseutfordringer som påvirker hverdagen?  Eller er du pårørende til noen med helseplager?</a:t>
            </a:r>
          </a:p>
          <a:p>
            <a:pPr marL="0" indent="0"/>
            <a:endParaRPr lang="nb-NO" sz="1100"/>
          </a:p>
          <a:p>
            <a:pPr marL="0" indent="0"/>
            <a:r>
              <a:rPr lang="nb-NO" sz="1100"/>
              <a:t>Ønsker du å få mer kunnskap om hvordan håndtere utfordringene på en god måte, </a:t>
            </a:r>
          </a:p>
          <a:p>
            <a:pPr marL="0" indent="0"/>
            <a:r>
              <a:rPr lang="nb-NO" sz="1100"/>
              <a:t>med vekt på det som er viktig for deg? </a:t>
            </a:r>
          </a:p>
          <a:p>
            <a:pPr marL="0" indent="0"/>
            <a:endParaRPr lang="nb-NO" sz="1100"/>
          </a:p>
          <a:p>
            <a:pPr marL="0" indent="0"/>
            <a:r>
              <a:rPr lang="nb-NO" sz="1100"/>
              <a:t>Tenker du at det kan være nyttig å treffe andre og dele erfaringer om mestring og muligheter?</a:t>
            </a:r>
          </a:p>
          <a:p>
            <a:pPr marL="0" indent="0"/>
            <a:endParaRPr lang="nb-NO" sz="1400"/>
          </a:p>
          <a:p>
            <a:pPr marL="0" indent="0"/>
            <a:r>
              <a:rPr lang="nb-NO"/>
              <a:t>Hvis du svarer ja på noen av spørsmålene ovenfor, </a:t>
            </a:r>
          </a:p>
          <a:p>
            <a:pPr marL="0" indent="0"/>
            <a:r>
              <a:rPr lang="nb-NO"/>
              <a:t>meld deg på </a:t>
            </a:r>
            <a:r>
              <a:rPr lang="nb-NO" b="1"/>
              <a:t>Mestringstreff</a:t>
            </a:r>
            <a:r>
              <a:rPr lang="nb-NO"/>
              <a:t>!</a:t>
            </a:r>
          </a:p>
          <a:p>
            <a:pPr marL="0" indent="0"/>
            <a:endParaRPr lang="nb-NO" sz="1400">
              <a:solidFill>
                <a:srgbClr val="FF6600"/>
              </a:solidFill>
            </a:endParaRPr>
          </a:p>
          <a:p>
            <a:pPr marL="0" indent="0"/>
            <a:r>
              <a:rPr lang="nb-NO" b="1">
                <a:solidFill>
                  <a:srgbClr val="FF6600"/>
                </a:solidFill>
              </a:rPr>
              <a:t>Tema på samlingene blir</a:t>
            </a:r>
          </a:p>
          <a:p>
            <a:pPr marL="0" indent="0"/>
            <a:r>
              <a:rPr lang="nb-NO" sz="1000"/>
              <a:t>1. Hva er mestring?</a:t>
            </a:r>
          </a:p>
          <a:p>
            <a:pPr marL="0" indent="0"/>
            <a:r>
              <a:rPr lang="nb-NO" sz="1000"/>
              <a:t>2. Sammenheng mellom tanker, følelser og</a:t>
            </a:r>
          </a:p>
          <a:p>
            <a:pPr marL="0" indent="0"/>
            <a:r>
              <a:rPr lang="nb-NO" sz="1000"/>
              <a:t>    handling.</a:t>
            </a:r>
          </a:p>
          <a:p>
            <a:pPr marL="0" indent="0"/>
            <a:r>
              <a:rPr lang="nb-NO" sz="1000"/>
              <a:t>3. Kommunikasjon og samspill</a:t>
            </a:r>
          </a:p>
          <a:p>
            <a:pPr marL="0" indent="0"/>
            <a:r>
              <a:rPr lang="nb-NO" sz="1000"/>
              <a:t>4. Mestringsstrategier, mestringstro og egne </a:t>
            </a:r>
          </a:p>
          <a:p>
            <a:pPr marL="0" indent="0"/>
            <a:r>
              <a:rPr lang="nb-NO" sz="1000"/>
              <a:t>    ressurser.</a:t>
            </a:r>
          </a:p>
          <a:p>
            <a:pPr marL="0" indent="0"/>
            <a:r>
              <a:rPr lang="nb-NO" sz="1000"/>
              <a:t>5. Motivasjon, ønsket endring og muligheter</a:t>
            </a:r>
          </a:p>
          <a:p>
            <a:pPr marL="0" indent="0"/>
            <a:r>
              <a:rPr lang="nb-NO" sz="1000"/>
              <a:t>    fremover.</a:t>
            </a:r>
            <a:endParaRPr lang="nb-NO"/>
          </a:p>
          <a:p>
            <a:pPr marL="0" indent="0"/>
            <a:endParaRPr lang="nb-NO"/>
          </a:p>
        </p:txBody>
      </p:sp>
      <p:sp>
        <p:nvSpPr>
          <p:cNvPr id="16387" name="Plassholder for innhold 3"/>
          <p:cNvSpPr>
            <a:spLocks noGrp="1"/>
          </p:cNvSpPr>
          <p:nvPr>
            <p:ph idx="12"/>
          </p:nvPr>
        </p:nvSpPr>
        <p:spPr>
          <a:xfrm>
            <a:off x="3797300" y="2428228"/>
            <a:ext cx="2570163" cy="3733578"/>
          </a:xfrm>
        </p:spPr>
        <p:txBody>
          <a:bodyPr/>
          <a:lstStyle/>
          <a:p>
            <a:pPr marL="0" indent="0"/>
            <a:r>
              <a:rPr lang="nb-NO" b="1" i="1">
                <a:solidFill>
                  <a:srgbClr val="FF6600"/>
                </a:solidFill>
              </a:rPr>
              <a:t>Jeg er jo så mye mer enn mine helseplager</a:t>
            </a:r>
            <a:r>
              <a:rPr lang="nb-NO" b="1" i="1">
                <a:solidFill>
                  <a:srgbClr val="FF6600"/>
                </a:solidFill>
                <a:sym typeface="Wingdings" panose="05000000000000000000" pitchFamily="2" charset="2"/>
              </a:rPr>
              <a:t> </a:t>
            </a:r>
          </a:p>
          <a:p>
            <a:pPr marL="0" indent="0"/>
            <a:r>
              <a:rPr lang="nb-NO" b="1" i="1">
                <a:solidFill>
                  <a:srgbClr val="FF6600"/>
                </a:solidFill>
                <a:sym typeface="Wingdings" panose="05000000000000000000" pitchFamily="2" charset="2"/>
              </a:rPr>
              <a:t>Hva kan jeg gjøre for å ha et godt liv med mine helseutfordringer?</a:t>
            </a:r>
            <a:endParaRPr lang="nb-NO" b="1" i="1">
              <a:solidFill>
                <a:srgbClr val="FF6600"/>
              </a:solidFill>
            </a:endParaRPr>
          </a:p>
        </p:txBody>
      </p:sp>
      <p:sp>
        <p:nvSpPr>
          <p:cNvPr id="16389" name="Plassholder for innhold 5"/>
          <p:cNvSpPr>
            <a:spLocks noGrp="1"/>
          </p:cNvSpPr>
          <p:nvPr>
            <p:ph idx="13"/>
          </p:nvPr>
        </p:nvSpPr>
        <p:spPr>
          <a:xfrm>
            <a:off x="465930" y="6633487"/>
            <a:ext cx="5926139" cy="2231379"/>
          </a:xfrm>
        </p:spPr>
        <p:txBody>
          <a:bodyPr/>
          <a:lstStyle/>
          <a:p>
            <a:pPr marL="0" indent="0"/>
            <a:r>
              <a:rPr lang="nb-NO" sz="1050" b="1">
                <a:ea typeface="MS PGothic"/>
              </a:rPr>
              <a:t>Praktisk informasjon:</a:t>
            </a:r>
          </a:p>
          <a:p>
            <a:pPr marL="0" indent="0"/>
            <a:r>
              <a:rPr lang="nb-NO" sz="1000">
                <a:ea typeface="MS PGothic"/>
              </a:rPr>
              <a:t>5 samlinger med fysisk oppmøte i egen kommunal gruppe. Alle dagene fra klokken 12.30 – 15.00.</a:t>
            </a:r>
          </a:p>
          <a:p>
            <a:pPr marL="0" indent="0"/>
            <a:r>
              <a:rPr lang="nb-NO" sz="1050" b="1">
                <a:ea typeface="MS PGothic"/>
              </a:rPr>
              <a:t>Sted</a:t>
            </a:r>
            <a:r>
              <a:rPr lang="nb-NO" sz="1050">
                <a:ea typeface="MS PGothic"/>
              </a:rPr>
              <a:t>: </a:t>
            </a:r>
            <a:r>
              <a:rPr lang="nb-NO" sz="1000">
                <a:ea typeface="MS PGothic"/>
              </a:rPr>
              <a:t>Vefsn, Rødøy, Brønnøy og Sømna kommune.</a:t>
            </a:r>
          </a:p>
          <a:p>
            <a:pPr marL="0" indent="0"/>
            <a:r>
              <a:rPr lang="nb-NO" sz="1050" b="1">
                <a:ea typeface="MS PGothic"/>
              </a:rPr>
              <a:t>Datoer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>
                <a:ea typeface="MS PGothic"/>
              </a:rPr>
              <a:t>14.oktober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>
                <a:ea typeface="MS PGothic"/>
              </a:rPr>
              <a:t>21 oktober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>
                <a:ea typeface="MS PGothic"/>
              </a:rPr>
              <a:t>28 oktober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>
                <a:ea typeface="MS PGothic"/>
              </a:rPr>
              <a:t>04 november</a:t>
            </a:r>
          </a:p>
          <a:p>
            <a:pPr marL="171450" indent="-171450">
              <a:buFont typeface="Arial"/>
              <a:buChar char="•"/>
            </a:pPr>
            <a:r>
              <a:rPr lang="nb-NO" sz="1000">
                <a:ea typeface="MS PGothic"/>
              </a:rPr>
              <a:t>11 november</a:t>
            </a:r>
          </a:p>
          <a:p>
            <a:pPr marL="0" indent="0"/>
            <a:r>
              <a:rPr lang="nb-NO" sz="1050" b="1">
                <a:solidFill>
                  <a:schemeClr val="accent2"/>
                </a:solidFill>
                <a:ea typeface="MS PGothic"/>
              </a:rPr>
              <a:t>Påmelding innen 23 september 2026.</a:t>
            </a:r>
          </a:p>
          <a:p>
            <a:pPr marL="0" indent="0"/>
            <a:r>
              <a:rPr lang="nb-NO" sz="1000" b="1">
                <a:ea typeface="MS PGothic"/>
              </a:rPr>
              <a:t>Rødøy kommune</a:t>
            </a:r>
            <a:r>
              <a:rPr lang="nb-NO" sz="1000">
                <a:ea typeface="MS PGothic"/>
              </a:rPr>
              <a:t>, Silje Engen, </a:t>
            </a:r>
            <a:r>
              <a:rPr lang="nb-NO" sz="1000">
                <a:ea typeface="MS PGothic"/>
                <a:hlinkClick r:id="rId2"/>
              </a:rPr>
              <a:t>silje.victoria.engen@rodoy.kommune.no</a:t>
            </a:r>
            <a:r>
              <a:rPr lang="nb-NO" sz="1000">
                <a:ea typeface="MS PGothic"/>
              </a:rPr>
              <a:t>         </a:t>
            </a:r>
            <a:r>
              <a:rPr lang="nb-NO" sz="1000" err="1">
                <a:ea typeface="MS PGothic"/>
              </a:rPr>
              <a:t>Tlf</a:t>
            </a:r>
            <a:r>
              <a:rPr lang="nb-NO" sz="1000">
                <a:ea typeface="MS PGothic"/>
              </a:rPr>
              <a:t>/</a:t>
            </a:r>
            <a:r>
              <a:rPr lang="nb-NO" sz="1000" err="1">
                <a:ea typeface="MS PGothic"/>
              </a:rPr>
              <a:t>sms</a:t>
            </a:r>
            <a:r>
              <a:rPr lang="nb-NO" sz="1000">
                <a:ea typeface="MS PGothic"/>
              </a:rPr>
              <a:t>  400 31 886</a:t>
            </a:r>
          </a:p>
          <a:p>
            <a:pPr marL="0" indent="0"/>
            <a:r>
              <a:rPr lang="nb-NO" sz="1000" b="1">
                <a:ea typeface="MS PGothic"/>
              </a:rPr>
              <a:t>Brønnøy kommune</a:t>
            </a:r>
            <a:r>
              <a:rPr lang="nb-NO" sz="1000">
                <a:ea typeface="MS PGothic"/>
              </a:rPr>
              <a:t>, Hanne Solberg, </a:t>
            </a:r>
            <a:r>
              <a:rPr lang="nb-NO" sz="1000">
                <a:ea typeface="MS PGothic"/>
                <a:hlinkClick r:id="rId3"/>
              </a:rPr>
              <a:t>hanne.solberg@bronnoy.kommune.no</a:t>
            </a:r>
            <a:r>
              <a:rPr lang="nb-NO" sz="1000">
                <a:ea typeface="MS PGothic"/>
              </a:rPr>
              <a:t>   </a:t>
            </a:r>
            <a:r>
              <a:rPr lang="nb-NO" sz="1000" err="1">
                <a:ea typeface="MS PGothic"/>
              </a:rPr>
              <a:t>Tlf</a:t>
            </a:r>
            <a:r>
              <a:rPr lang="nb-NO" sz="1000">
                <a:ea typeface="MS PGothic"/>
              </a:rPr>
              <a:t>/</a:t>
            </a:r>
            <a:r>
              <a:rPr lang="nb-NO" sz="1000" err="1">
                <a:ea typeface="MS PGothic"/>
              </a:rPr>
              <a:t>sms</a:t>
            </a:r>
            <a:r>
              <a:rPr lang="nb-NO" sz="1000">
                <a:ea typeface="MS PGothic"/>
              </a:rPr>
              <a:t>  947 86 428</a:t>
            </a:r>
          </a:p>
          <a:p>
            <a:pPr marL="0" indent="0"/>
            <a:r>
              <a:rPr lang="nb-NO" sz="1000" b="1">
                <a:ea typeface="MS PGothic"/>
              </a:rPr>
              <a:t>Vefsn kommune</a:t>
            </a:r>
            <a:r>
              <a:rPr lang="nb-NO" sz="1000">
                <a:ea typeface="MS PGothic"/>
              </a:rPr>
              <a:t>, Kjersti Jensen, </a:t>
            </a:r>
            <a:r>
              <a:rPr lang="nb-NO" sz="1000">
                <a:ea typeface="MS PGothic"/>
                <a:hlinkClick r:id="rId4"/>
              </a:rPr>
              <a:t>Kjersti.Jensen@vefsn.kommune.no</a:t>
            </a:r>
            <a:r>
              <a:rPr lang="nb-NO" sz="1000">
                <a:ea typeface="MS PGothic"/>
              </a:rPr>
              <a:t>        </a:t>
            </a:r>
            <a:r>
              <a:rPr lang="nb-NO" sz="1000" err="1">
                <a:ea typeface="MS PGothic"/>
              </a:rPr>
              <a:t>Tlf</a:t>
            </a:r>
            <a:r>
              <a:rPr lang="nb-NO" sz="1000">
                <a:ea typeface="MS PGothic"/>
              </a:rPr>
              <a:t>/</a:t>
            </a:r>
            <a:r>
              <a:rPr lang="nb-NO" sz="1000" err="1">
                <a:ea typeface="MS PGothic"/>
              </a:rPr>
              <a:t>sms</a:t>
            </a:r>
            <a:r>
              <a:rPr lang="nb-NO" sz="1000">
                <a:ea typeface="MS PGothic"/>
              </a:rPr>
              <a:t> 480 55 493</a:t>
            </a:r>
          </a:p>
          <a:p>
            <a:pPr marL="0" indent="0"/>
            <a:r>
              <a:rPr lang="nb-NO" sz="1000" b="1">
                <a:ea typeface="MS PGothic"/>
              </a:rPr>
              <a:t>Sømna kommune</a:t>
            </a:r>
            <a:r>
              <a:rPr lang="nb-NO" sz="1000">
                <a:ea typeface="MS PGothic"/>
              </a:rPr>
              <a:t>, Kristin Mørkved, </a:t>
            </a:r>
            <a:r>
              <a:rPr lang="nb-NO" sz="1000">
                <a:ea typeface="MS PGothic"/>
                <a:hlinkClick r:id="rId5"/>
              </a:rPr>
              <a:t>kristin.morkved@somna.kommune.no</a:t>
            </a:r>
            <a:r>
              <a:rPr lang="nb-NO" sz="1000">
                <a:ea typeface="MS PGothic"/>
              </a:rPr>
              <a:t>      </a:t>
            </a:r>
            <a:r>
              <a:rPr lang="nb-NO" sz="1000" err="1">
                <a:ea typeface="MS PGothic"/>
              </a:rPr>
              <a:t>Tlf</a:t>
            </a:r>
            <a:r>
              <a:rPr lang="nb-NO" sz="1000">
                <a:ea typeface="MS PGothic"/>
              </a:rPr>
              <a:t>/</a:t>
            </a:r>
            <a:r>
              <a:rPr lang="nb-NO" sz="1000" err="1">
                <a:ea typeface="MS PGothic"/>
              </a:rPr>
              <a:t>sms</a:t>
            </a:r>
            <a:r>
              <a:rPr lang="nb-NO" sz="1000">
                <a:ea typeface="MS PGothic"/>
              </a:rPr>
              <a:t> 476 72 413</a:t>
            </a:r>
          </a:p>
          <a:p>
            <a:pPr marL="0" indent="0" algn="ctr"/>
            <a:endParaRPr lang="nb-NO" sz="1800"/>
          </a:p>
          <a:p>
            <a:pPr marL="0" indent="0" algn="ctr"/>
            <a:r>
              <a:rPr lang="nb-NO" sz="1800">
                <a:solidFill>
                  <a:srgbClr val="FF6600"/>
                </a:solidFill>
                <a:ea typeface="MS PGothic"/>
              </a:rPr>
              <a:t>Tilbudet er gratis, men krever påmelding.</a:t>
            </a:r>
          </a:p>
          <a:p>
            <a:pPr marL="0" indent="0" algn="ctr"/>
            <a:r>
              <a:rPr lang="nb-NO" sz="1800">
                <a:solidFill>
                  <a:srgbClr val="FF6600"/>
                </a:solidFill>
                <a:ea typeface="MS PGothic"/>
              </a:rPr>
              <a:t> Velkommen!</a:t>
            </a:r>
          </a:p>
          <a:p>
            <a:pPr marL="0" indent="0"/>
            <a:endParaRPr lang="nb-NO"/>
          </a:p>
        </p:txBody>
      </p:sp>
      <p:sp>
        <p:nvSpPr>
          <p:cNvPr id="16390" name="Plassholder for tekst 25"/>
          <p:cNvSpPr txBox="1">
            <a:spLocks/>
          </p:cNvSpPr>
          <p:nvPr/>
        </p:nvSpPr>
        <p:spPr bwMode="auto">
          <a:xfrm>
            <a:off x="1274763" y="495299"/>
            <a:ext cx="4287837" cy="47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nb-NO" sz="800">
                <a:solidFill>
                  <a:schemeClr val="bg1"/>
                </a:solidFill>
                <a:latin typeface="Arial" pitchFamily="34" charset="0"/>
              </a:rPr>
              <a:t>Rødøy kommune, Vefsn kommune, Brønnøy kommune , Sømna kommune og Helgelandssykehuset HF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3580599"/>
            <a:ext cx="2938463" cy="213024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496024" y="4804916"/>
            <a:ext cx="947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800"/>
          </a:p>
          <a:p>
            <a:endParaRPr lang="nb-NO" sz="800"/>
          </a:p>
          <a:p>
            <a:endParaRPr lang="nb-NO" sz="800"/>
          </a:p>
          <a:p>
            <a:endParaRPr lang="nb-NO" sz="800"/>
          </a:p>
          <a:p>
            <a:endParaRPr lang="nb-NO" sz="800"/>
          </a:p>
          <a:p>
            <a:r>
              <a:rPr lang="nb-NO" sz="800"/>
              <a:t>Illustrasjon: Hilde Skjervold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ering_mestring_mal_invitasjon_051114">
  <a:themeElements>
    <a:clrScheme name="Egendefinert 4">
      <a:dk1>
        <a:srgbClr val="00507F"/>
      </a:dk1>
      <a:lt1>
        <a:sysClr val="window" lastClr="FFFFFF"/>
      </a:lt1>
      <a:dk2>
        <a:srgbClr val="00507F"/>
      </a:dk2>
      <a:lt2>
        <a:srgbClr val="777877"/>
      </a:lt2>
      <a:accent1>
        <a:srgbClr val="0098CF"/>
      </a:accent1>
      <a:accent2>
        <a:srgbClr val="E07934"/>
      </a:accent2>
      <a:accent3>
        <a:srgbClr val="6AB233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167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7B70EBAB25A94BB8101D8A18E7AE90" ma:contentTypeVersion="13" ma:contentTypeDescription="Opprett et nytt dokument." ma:contentTypeScope="" ma:versionID="11b4c8d4dc2cbf994ab6158607bcca0d">
  <xsd:schema xmlns:xsd="http://www.w3.org/2001/XMLSchema" xmlns:xs="http://www.w3.org/2001/XMLSchema" xmlns:p="http://schemas.microsoft.com/office/2006/metadata/properties" xmlns:ns2="af4bdca9-80fa-400d-90a0-f192df3bc0ce" xmlns:ns3="22a13e19-9b39-4faa-a3a5-3fa287caa764" targetNamespace="http://schemas.microsoft.com/office/2006/metadata/properties" ma:root="true" ma:fieldsID="f1a794172cf1f2466c6c234b9537640a" ns2:_="" ns3:_="">
    <xsd:import namespace="af4bdca9-80fa-400d-90a0-f192df3bc0ce"/>
    <xsd:import namespace="22a13e19-9b39-4faa-a3a5-3fa287caa7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bdca9-80fa-400d-90a0-f192df3bc0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9ea7ea9d-a6ab-4abd-80e0-0faecda837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13e19-9b39-4faa-a3a5-3fa287caa76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1781f75-7abc-417c-a9b8-67d5ff4a404f}" ma:internalName="TaxCatchAll" ma:showField="CatchAllData" ma:web="22a13e19-9b39-4faa-a3a5-3fa287caa7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4bdca9-80fa-400d-90a0-f192df3bc0ce">
      <Terms xmlns="http://schemas.microsoft.com/office/infopath/2007/PartnerControls"/>
    </lcf76f155ced4ddcb4097134ff3c332f>
    <TaxCatchAll xmlns="22a13e19-9b39-4faa-a3a5-3fa287caa764" xsi:nil="true"/>
  </documentManagement>
</p:properties>
</file>

<file path=customXml/itemProps1.xml><?xml version="1.0" encoding="utf-8"?>
<ds:datastoreItem xmlns:ds="http://schemas.openxmlformats.org/officeDocument/2006/customXml" ds:itemID="{6A92C16A-7989-4747-81C4-683620C1923E}">
  <ds:schemaRefs>
    <ds:schemaRef ds:uri="22a13e19-9b39-4faa-a3a5-3fa287caa764"/>
    <ds:schemaRef ds:uri="af4bdca9-80fa-400d-90a0-f192df3bc0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DE4312-3074-45A3-9702-4BF9CD434E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0F2909-41AB-4782-B63B-8ECB80DD2C87}">
  <ds:schemaRefs>
    <ds:schemaRef ds:uri="22a13e19-9b39-4faa-a3a5-3fa287caa764"/>
    <ds:schemaRef ds:uri="af4bdca9-80fa-400d-90a0-f192df3bc0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laering_mestring_mal_invitasjon_051114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laering_mestring_mal_invitasjon_051114</vt:lpstr>
      <vt:lpstr>Egendefinert utforming</vt:lpstr>
      <vt:lpstr>Vi vil gjerne invitere deg/dere til Mestringstreff på Helgeland!</vt:lpstr>
    </vt:vector>
  </TitlesOfParts>
  <Company>Trondheim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bvw</dc:creator>
  <cp:revision>4</cp:revision>
  <cp:lastPrinted>2022-09-06T11:47:56Z</cp:lastPrinted>
  <dcterms:created xsi:type="dcterms:W3CDTF">2016-06-15T19:11:48Z</dcterms:created>
  <dcterms:modified xsi:type="dcterms:W3CDTF">2026-02-24T10:53:57Z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0x010100B07B70EBAB25A94BB8101D8A18E7AE90</vt:lpwstr>
  </property>
  <property fmtid="{D5CDD505-2E9C-101B-9397-08002B2CF9AE}" pid="3" name="MediaServiceImageTags">
    <vt:lpwstr/>
  </property>
</Properties>
</file>