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003" r:id="rId2"/>
    <p:sldId id="2979" r:id="rId3"/>
    <p:sldId id="2964" r:id="rId4"/>
    <p:sldId id="2977" r:id="rId5"/>
    <p:sldId id="2978" r:id="rId6"/>
    <p:sldId id="2965" r:id="rId7"/>
    <p:sldId id="2976" r:id="rId8"/>
    <p:sldId id="3038" r:id="rId9"/>
    <p:sldId id="3035" r:id="rId10"/>
    <p:sldId id="2975" r:id="rId11"/>
    <p:sldId id="3040" r:id="rId12"/>
    <p:sldId id="3004" r:id="rId13"/>
  </p:sldIdLst>
  <p:sldSz cx="9144000" cy="5715000" type="screen16x1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FFFFFF"/>
    <a:srgbClr val="B2B2B2"/>
    <a:srgbClr val="000000"/>
    <a:srgbClr val="003366"/>
    <a:srgbClr val="CC0000"/>
    <a:srgbClr val="CC3300"/>
    <a:srgbClr val="993300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emastil 1 - aks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emastil 1 - aks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emastil 1 - aks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Middels stil 2 - aks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ys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588" autoAdjust="0"/>
    <p:restoredTop sz="72760" autoAdjust="0"/>
  </p:normalViewPr>
  <p:slideViewPr>
    <p:cSldViewPr>
      <p:cViewPr varScale="1">
        <p:scale>
          <a:sx n="83" d="100"/>
          <a:sy n="83" d="100"/>
        </p:scale>
        <p:origin x="-1548" y="-90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988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937"/>
          </a:xfrm>
          <a:prstGeom prst="rect">
            <a:avLst/>
          </a:prstGeom>
        </p:spPr>
        <p:txBody>
          <a:bodyPr vert="horz" lIns="91000" tIns="45500" rIns="91000" bIns="4550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937"/>
          </a:xfrm>
          <a:prstGeom prst="rect">
            <a:avLst/>
          </a:prstGeom>
        </p:spPr>
        <p:txBody>
          <a:bodyPr vert="horz" lIns="91000" tIns="45500" rIns="91000" bIns="45500" rtlCol="0"/>
          <a:lstStyle>
            <a:lvl1pPr algn="r">
              <a:defRPr sz="1200"/>
            </a:lvl1pPr>
          </a:lstStyle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9118"/>
            <a:ext cx="2945659" cy="495936"/>
          </a:xfrm>
          <a:prstGeom prst="rect">
            <a:avLst/>
          </a:prstGeom>
        </p:spPr>
        <p:txBody>
          <a:bodyPr vert="horz" lIns="91000" tIns="45500" rIns="91000" bIns="4550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9118"/>
            <a:ext cx="2945659" cy="495936"/>
          </a:xfrm>
          <a:prstGeom prst="rect">
            <a:avLst/>
          </a:prstGeom>
        </p:spPr>
        <p:txBody>
          <a:bodyPr vert="horz" lIns="91000" tIns="45500" rIns="91000" bIns="45500" rtlCol="0" anchor="b"/>
          <a:lstStyle>
            <a:lvl1pPr algn="r">
              <a:defRPr sz="1200"/>
            </a:lvl1pPr>
          </a:lstStyle>
          <a:p>
            <a:fld id="{BBC4C94A-4CD0-4F7A-97D2-0B198FF6791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883552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1"/>
          </a:xfrm>
          <a:prstGeom prst="rect">
            <a:avLst/>
          </a:prstGeom>
        </p:spPr>
        <p:txBody>
          <a:bodyPr vert="horz" lIns="91000" tIns="45500" rIns="91000" bIns="4550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1"/>
          </a:xfrm>
          <a:prstGeom prst="rect">
            <a:avLst/>
          </a:prstGeom>
        </p:spPr>
        <p:txBody>
          <a:bodyPr vert="horz" lIns="91000" tIns="45500" rIns="91000" bIns="45500" rtlCol="0"/>
          <a:lstStyle>
            <a:lvl1pPr algn="r">
              <a:defRPr sz="1200"/>
            </a:lvl1pPr>
          </a:lstStyle>
          <a:p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0" tIns="45500" rIns="91000" bIns="4550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000" tIns="45500" rIns="91000" bIns="4550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1"/>
          </a:xfrm>
          <a:prstGeom prst="rect">
            <a:avLst/>
          </a:prstGeom>
        </p:spPr>
        <p:txBody>
          <a:bodyPr vert="horz" lIns="91000" tIns="45500" rIns="91000" bIns="4550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1"/>
          </a:xfrm>
          <a:prstGeom prst="rect">
            <a:avLst/>
          </a:prstGeom>
        </p:spPr>
        <p:txBody>
          <a:bodyPr vert="horz" lIns="91000" tIns="45500" rIns="91000" bIns="45500" rtlCol="0" anchor="b"/>
          <a:lstStyle>
            <a:lvl1pPr algn="r">
              <a:defRPr sz="1200"/>
            </a:lvl1pPr>
          </a:lstStyle>
          <a:p>
            <a:fld id="{7B5D62F1-C68C-46DC-8A45-20B356A2471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234384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D62F1-C68C-46DC-8A45-20B356A24713}" type="slidenum">
              <a:rPr lang="nb-NO" smtClean="0"/>
              <a:pPr/>
              <a:t>1</a:t>
            </a:fld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1658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C5FB-5274-4587-8894-9A0285DF34FB}" type="datetime1">
              <a:rPr lang="nb-NO" smtClean="0"/>
              <a:pPr/>
              <a:t>30.08.2019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D44A-5F14-4FA6-8D1B-1559292C6F0F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F0E0B-F41D-48AD-A87D-F34B026500A6}" type="datetime1">
              <a:rPr lang="nb-NO" smtClean="0"/>
              <a:pPr/>
              <a:t>30.08.2019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D44A-5F14-4FA6-8D1B-1559292C6F0F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7DB4-9287-4D40-A0DC-D365128662EE}" type="datetime1">
              <a:rPr lang="nb-NO" smtClean="0"/>
              <a:pPr/>
              <a:t>30.08.2019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D44A-5F14-4FA6-8D1B-1559292C6F0F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lysbildenummer 5"/>
          <p:cNvSpPr txBox="1">
            <a:spLocks/>
          </p:cNvSpPr>
          <p:nvPr userDrawn="1"/>
        </p:nvSpPr>
        <p:spPr>
          <a:xfrm>
            <a:off x="8172400" y="5305772"/>
            <a:ext cx="586408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3DD44A-5F14-4FA6-8D1B-1559292C6F0F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291318"/>
            <a:ext cx="1584176" cy="31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21197"/>
            <a:ext cx="8686800" cy="736039"/>
          </a:xfrm>
        </p:spPr>
        <p:txBody>
          <a:bodyPr lIns="0" tIns="36000" bIns="18000" anchor="b" anchorCtr="0">
            <a:normAutofit/>
          </a:bodyPr>
          <a:lstStyle>
            <a:lvl1pPr algn="l">
              <a:defRPr sz="3000" b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000112"/>
            <a:ext cx="8229600" cy="4089636"/>
          </a:xfrm>
        </p:spPr>
        <p:txBody>
          <a:bodyPr lIns="0" tIns="61200">
            <a:normAutofit/>
          </a:bodyPr>
          <a:lstStyle>
            <a:lvl1pPr>
              <a:spcBef>
                <a:spcPts val="1600"/>
              </a:spcBef>
              <a:buClr>
                <a:srgbClr val="333333"/>
              </a:buClr>
              <a:buSzPct val="140000"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spcBef>
                <a:spcPts val="600"/>
              </a:spcBef>
              <a:buClr>
                <a:srgbClr val="333333"/>
              </a:buClr>
              <a:buSzPct val="120000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spcBef>
                <a:spcPts val="600"/>
              </a:spcBef>
              <a:buClr>
                <a:srgbClr val="333333"/>
              </a:buClr>
              <a:buSzPct val="120000"/>
              <a:buFont typeface="Arial" pitchFamily="34" charset="0"/>
              <a:buChar char="–"/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spcBef>
                <a:spcPts val="600"/>
              </a:spcBef>
              <a:buClr>
                <a:srgbClr val="333333"/>
              </a:buClr>
              <a:buSzPct val="120000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spcBef>
                <a:spcPts val="600"/>
              </a:spcBef>
              <a:buClr>
                <a:srgbClr val="333333"/>
              </a:buClr>
              <a:buSzPct val="120000"/>
              <a:buFont typeface="Arial" pitchFamily="34" charset="0"/>
              <a:buChar char="–"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9" name="TekstSylinder 8"/>
          <p:cNvSpPr txBox="1"/>
          <p:nvPr userDrawn="1"/>
        </p:nvSpPr>
        <p:spPr>
          <a:xfrm>
            <a:off x="2051720" y="5305772"/>
            <a:ext cx="6192688" cy="286450"/>
          </a:xfrm>
          <a:prstGeom prst="rect">
            <a:avLst/>
          </a:prstGeom>
          <a:noFill/>
        </p:spPr>
        <p:txBody>
          <a:bodyPr wrap="square" lIns="0" tIns="64800" rIns="0" bIns="36000" rtlCol="0">
            <a:spAutoFit/>
          </a:bodyPr>
          <a:lstStyle/>
          <a:p>
            <a:pPr algn="ctr"/>
            <a:r>
              <a:rPr lang="nb-NO" sz="1200" b="0" i="0" dirty="0" smtClean="0">
                <a:solidFill>
                  <a:srgbClr val="33333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Helgelandssykehuset 2025 – Sammendrag 01.08.19</a:t>
            </a:r>
            <a:endParaRPr lang="nb-NO" sz="1200" b="0" i="0" dirty="0">
              <a:solidFill>
                <a:srgbClr val="3333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2" name="Rett linje 11"/>
          <p:cNvCxnSpPr/>
          <p:nvPr userDrawn="1"/>
        </p:nvCxnSpPr>
        <p:spPr>
          <a:xfrm>
            <a:off x="0" y="928674"/>
            <a:ext cx="9144000" cy="0"/>
          </a:xfrm>
          <a:prstGeom prst="line">
            <a:avLst/>
          </a:prstGeom>
          <a:ln w="12700">
            <a:solidFill>
              <a:srgbClr val="33333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 userDrawn="1"/>
        </p:nvCxnSpPr>
        <p:spPr>
          <a:xfrm>
            <a:off x="0" y="5161756"/>
            <a:ext cx="9144000" cy="0"/>
          </a:xfrm>
          <a:prstGeom prst="line">
            <a:avLst/>
          </a:prstGeom>
          <a:ln w="12700">
            <a:solidFill>
              <a:srgbClr val="33333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87F9-A230-404F-9D71-3C6716B19A66}" type="datetime1">
              <a:rPr lang="nb-NO" smtClean="0"/>
              <a:pPr/>
              <a:t>30.08.2019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D44A-5F14-4FA6-8D1B-1559292C6F0F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368D5-26CD-4106-8622-155C90ED9466}" type="datetime1">
              <a:rPr lang="nb-NO" smtClean="0"/>
              <a:pPr/>
              <a:t>30.08.2019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D44A-5F14-4FA6-8D1B-1559292C6F0F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74A3C-68D9-4FDA-863B-02F0117883BD}" type="datetime1">
              <a:rPr lang="nb-NO" smtClean="0"/>
              <a:pPr/>
              <a:t>30.08.2019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D44A-5F14-4FA6-8D1B-1559292C6F0F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9491-0BB8-4C1F-96D8-8BEF841B6F75}" type="datetime1">
              <a:rPr lang="nb-NO" smtClean="0"/>
              <a:pPr/>
              <a:t>30.08.2019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D44A-5F14-4FA6-8D1B-1559292C6F0F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1870-CB34-44BF-9A47-5ECC78EDBAAE}" type="datetime1">
              <a:rPr lang="nb-NO" smtClean="0"/>
              <a:pPr/>
              <a:t>30.08.2019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D44A-5F14-4FA6-8D1B-1559292C6F0F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C0A7-A307-4D02-8924-6A25EB421CD7}" type="datetime1">
              <a:rPr lang="nb-NO" smtClean="0"/>
              <a:pPr/>
              <a:t>30.08.2019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D44A-5F14-4FA6-8D1B-1559292C6F0F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EB989-6CA5-4ECA-9BC7-D8BE0B7AD3CA}" type="datetime1">
              <a:rPr lang="nb-NO" smtClean="0"/>
              <a:pPr/>
              <a:t>30.08.2019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DD44A-5F14-4FA6-8D1B-1559292C6F0F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04829-C8EE-4854-AD19-627CEC843A84}" type="datetime1">
              <a:rPr lang="nb-NO" smtClean="0"/>
              <a:pPr/>
              <a:t>30.08.2019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DD44A-5F14-4FA6-8D1B-1559292C6F0F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6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ktangel 7"/>
          <p:cNvSpPr/>
          <p:nvPr/>
        </p:nvSpPr>
        <p:spPr>
          <a:xfrm>
            <a:off x="0" y="5161756"/>
            <a:ext cx="9144000" cy="553244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Rektangel 8"/>
          <p:cNvSpPr/>
          <p:nvPr/>
        </p:nvSpPr>
        <p:spPr>
          <a:xfrm>
            <a:off x="0" y="0"/>
            <a:ext cx="9144000" cy="92520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1100" dirty="0" smtClean="0">
                <a:solidFill>
                  <a:srgbClr val="B2B2B2"/>
                </a:solidFill>
              </a:rPr>
              <a:t>Sammendrag 01.08.19</a:t>
            </a:r>
            <a:r>
              <a:rPr lang="nb-NO" sz="3900" b="0" dirty="0" smtClean="0">
                <a:solidFill>
                  <a:srgbClr val="B2B2B2"/>
                </a:solidFill>
              </a:rPr>
              <a:t/>
            </a:r>
            <a:br>
              <a:rPr lang="nb-NO" sz="3900" b="0" dirty="0" smtClean="0">
                <a:solidFill>
                  <a:srgbClr val="B2B2B2"/>
                </a:solidFill>
              </a:rPr>
            </a:br>
            <a:r>
              <a:rPr lang="nb-NO" sz="3900" b="0" dirty="0" smtClean="0">
                <a:solidFill>
                  <a:srgbClr val="B2B2B2"/>
                </a:solidFill>
              </a:rPr>
              <a:t>Helgelandssykehuset 2025</a:t>
            </a:r>
            <a:endParaRPr lang="nb-NO" sz="3900" b="0" dirty="0">
              <a:solidFill>
                <a:srgbClr val="B2B2B2"/>
              </a:solidFill>
            </a:endParaRPr>
          </a:p>
        </p:txBody>
      </p:sp>
      <p:cxnSp>
        <p:nvCxnSpPr>
          <p:cNvPr id="14" name="Rett linje 13"/>
          <p:cNvCxnSpPr/>
          <p:nvPr/>
        </p:nvCxnSpPr>
        <p:spPr>
          <a:xfrm>
            <a:off x="0" y="928674"/>
            <a:ext cx="9144000" cy="0"/>
          </a:xfrm>
          <a:prstGeom prst="line">
            <a:avLst/>
          </a:prstGeom>
          <a:ln w="12700">
            <a:solidFill>
              <a:srgbClr val="33333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5305772"/>
            <a:ext cx="252000" cy="2880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3000000"/>
            </a:lightRig>
          </a:scene3d>
          <a:sp3d>
            <a:bevelT w="127000" h="38100" prst="coolSlant"/>
          </a:sp3d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30000"/>
          </a:blip>
          <a:srcRect/>
          <a:stretch>
            <a:fillRect/>
          </a:stretch>
        </p:blipFill>
        <p:spPr bwMode="auto">
          <a:xfrm>
            <a:off x="467545" y="1273324"/>
            <a:ext cx="3250361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Left">
              <a:rot lat="1080000" lon="1200000" rev="0"/>
            </a:camera>
            <a:lightRig rig="threePt" dir="t"/>
          </a:scene3d>
        </p:spPr>
      </p:pic>
      <p:sp>
        <p:nvSpPr>
          <p:cNvPr id="13" name="Tittel 1"/>
          <p:cNvSpPr txBox="1">
            <a:spLocks/>
          </p:cNvSpPr>
          <p:nvPr/>
        </p:nvSpPr>
        <p:spPr>
          <a:xfrm>
            <a:off x="467544" y="4585693"/>
            <a:ext cx="2952328" cy="432048"/>
          </a:xfrm>
          <a:prstGeom prst="rect">
            <a:avLst/>
          </a:prstGeom>
        </p:spPr>
        <p:txBody>
          <a:bodyPr vert="horz" lIns="0" tIns="36000" rIns="91440" bIns="18000" rtlCol="0" anchor="b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Foilene finnes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også i notatversjon</a:t>
            </a:r>
            <a:endParaRPr kumimoji="0" lang="nb-NO" sz="3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ktangel 84"/>
          <p:cNvSpPr/>
          <p:nvPr/>
        </p:nvSpPr>
        <p:spPr>
          <a:xfrm>
            <a:off x="467544" y="1129308"/>
            <a:ext cx="8208912" cy="3816424"/>
          </a:xfrm>
          <a:prstGeom prst="rect">
            <a:avLst/>
          </a:prstGeom>
          <a:solidFill>
            <a:srgbClr val="B2B2B2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01316"/>
            <a:ext cx="8064000" cy="3672000"/>
          </a:xfrm>
          <a:prstGeom prst="rect">
            <a:avLst/>
          </a:prstGeom>
          <a:noFill/>
          <a:ln w="3175">
            <a:solidFill>
              <a:srgbClr val="B2B2B2"/>
            </a:solidFill>
            <a:miter lim="800000"/>
            <a:headEnd/>
            <a:tailEnd/>
          </a:ln>
          <a:effectLst/>
        </p:spPr>
      </p:pic>
      <p:sp>
        <p:nvSpPr>
          <p:cNvPr id="10" name="Rektangel 9"/>
          <p:cNvSpPr/>
          <p:nvPr/>
        </p:nvSpPr>
        <p:spPr>
          <a:xfrm>
            <a:off x="4139952" y="1273324"/>
            <a:ext cx="4392488" cy="3528393"/>
          </a:xfrm>
          <a:prstGeom prst="rect">
            <a:avLst/>
          </a:prstGeom>
          <a:solidFill>
            <a:schemeClr val="bg1"/>
          </a:solidFill>
          <a:ln w="317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/>
          <p:cNvSpPr/>
          <p:nvPr/>
        </p:nvSpPr>
        <p:spPr>
          <a:xfrm>
            <a:off x="1907704" y="1273322"/>
            <a:ext cx="2160000" cy="3528393"/>
          </a:xfrm>
          <a:prstGeom prst="rect">
            <a:avLst/>
          </a:prstGeom>
          <a:solidFill>
            <a:schemeClr val="bg1"/>
          </a:solidFill>
          <a:ln w="317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4139952" y="1345333"/>
            <a:ext cx="4392488" cy="257369"/>
          </a:xfrm>
          <a:prstGeom prst="rect">
            <a:avLst/>
          </a:prstGeom>
          <a:solidFill>
            <a:srgbClr val="000000">
              <a:alpha val="60000"/>
            </a:srgbClr>
          </a:solidFill>
          <a:effectLst/>
        </p:spPr>
        <p:txBody>
          <a:bodyPr wrap="square" lIns="0" tIns="18000" rIns="0" bIns="54000" rtlCol="0">
            <a:spAutoFit/>
          </a:bodyPr>
          <a:lstStyle/>
          <a:p>
            <a:pPr algn="ctr"/>
            <a:r>
              <a:rPr lang="nb-NO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Modell med to sykehus skal utredes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21197"/>
            <a:ext cx="8686800" cy="736039"/>
          </a:xfrm>
        </p:spPr>
        <p:txBody>
          <a:bodyPr>
            <a:normAutofit/>
          </a:bodyPr>
          <a:lstStyle/>
          <a:p>
            <a:r>
              <a:rPr lang="nb-NO" dirty="0" smtClean="0"/>
              <a:t>Helseministerens klare sykehussignal</a:t>
            </a:r>
            <a:endParaRPr lang="nb-NO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345332"/>
            <a:ext cx="2016000" cy="305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4211960" y="1705372"/>
            <a:ext cx="42480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153644"/>
            <a:ext cx="42480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Rett linje 11"/>
          <p:cNvCxnSpPr/>
          <p:nvPr/>
        </p:nvCxnSpPr>
        <p:spPr>
          <a:xfrm>
            <a:off x="4211960" y="4009628"/>
            <a:ext cx="4248472" cy="0"/>
          </a:xfrm>
          <a:prstGeom prst="line">
            <a:avLst/>
          </a:prstGeom>
          <a:ln w="3175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ktangel 84"/>
          <p:cNvSpPr/>
          <p:nvPr/>
        </p:nvSpPr>
        <p:spPr>
          <a:xfrm>
            <a:off x="467544" y="1129308"/>
            <a:ext cx="8208912" cy="3816424"/>
          </a:xfrm>
          <a:prstGeom prst="rect">
            <a:avLst/>
          </a:prstGeom>
          <a:solidFill>
            <a:srgbClr val="B2B2B2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/>
          <p:cNvSpPr/>
          <p:nvPr/>
        </p:nvSpPr>
        <p:spPr>
          <a:xfrm>
            <a:off x="539552" y="1201316"/>
            <a:ext cx="8064000" cy="3672000"/>
          </a:xfrm>
          <a:prstGeom prst="rect">
            <a:avLst/>
          </a:prstGeom>
          <a:solidFill>
            <a:srgbClr val="FFFFFF"/>
          </a:solidFill>
          <a:ln w="317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 w="3175">
                <a:solidFill>
                  <a:srgbClr val="B2B2B2"/>
                </a:solidFill>
              </a:ln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21197"/>
            <a:ext cx="8686800" cy="736039"/>
          </a:xfrm>
        </p:spPr>
        <p:txBody>
          <a:bodyPr>
            <a:normAutofit/>
          </a:bodyPr>
          <a:lstStyle/>
          <a:p>
            <a:r>
              <a:rPr lang="nb-NO" dirty="0" smtClean="0"/>
              <a:t>Nøkkeltall for regionen og helseforetaket</a:t>
            </a:r>
            <a:endParaRPr lang="nb-NO" dirty="0"/>
          </a:p>
        </p:txBody>
      </p:sp>
      <p:sp>
        <p:nvSpPr>
          <p:cNvPr id="19" name="TekstSylinder 18"/>
          <p:cNvSpPr txBox="1"/>
          <p:nvPr/>
        </p:nvSpPr>
        <p:spPr>
          <a:xfrm>
            <a:off x="539552" y="4297660"/>
            <a:ext cx="8064896" cy="553998"/>
          </a:xfrm>
          <a:prstGeom prst="rect">
            <a:avLst/>
          </a:prstGeom>
          <a:noFill/>
        </p:spPr>
        <p:txBody>
          <a:bodyPr wrap="square" tIns="0" rIns="54000" rtlCol="0">
            <a:spAutoFit/>
          </a:bodyPr>
          <a:lstStyle/>
          <a:p>
            <a:r>
              <a:rPr lang="nb-NO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Infrastruktur og beredskap</a:t>
            </a:r>
            <a:r>
              <a:rPr lang="nb-NO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«</a:t>
            </a:r>
            <a:r>
              <a:rPr lang="nb-NO" sz="11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Forskrift om organisering og dimensjonering av brannvesen»</a:t>
            </a:r>
            <a:r>
              <a:rPr lang="nb-NO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har krav til kommunal beredskap rettet mot sykehus. Kravet er at et sykehus ikke kan ligge lengre unna enn 10 minutters innsatstid fra en brannstasjon. </a:t>
            </a:r>
            <a:r>
              <a:rPr lang="nb-NO" sz="11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«Aksen»</a:t>
            </a:r>
            <a:r>
              <a:rPr lang="nb-NO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mellom Mosjøen og Sandnessjøen er uten denne type infrastruktur og beredskap. Mo i Rana er innenfor kravene.</a:t>
            </a:r>
            <a:endParaRPr lang="nb-NO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73324"/>
            <a:ext cx="7938000" cy="138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85492"/>
            <a:ext cx="7938000" cy="137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467544" y="1129308"/>
            <a:ext cx="8208912" cy="3816424"/>
          </a:xfrm>
          <a:prstGeom prst="rect">
            <a:avLst/>
          </a:prstGeom>
          <a:solidFill>
            <a:srgbClr val="B2B2B2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539552" y="1201316"/>
            <a:ext cx="8064000" cy="3672000"/>
          </a:xfrm>
          <a:prstGeom prst="rect">
            <a:avLst/>
          </a:prstGeom>
          <a:solidFill>
            <a:srgbClr val="FFFFFF"/>
          </a:solidFill>
          <a:ln w="317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 w="3175">
                <a:solidFill>
                  <a:srgbClr val="B2B2B2"/>
                </a:solidFill>
              </a:ln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39552" y="1129308"/>
            <a:ext cx="4032448" cy="381642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108000" tIns="180000" rIns="72000" bIns="0"/>
          <a:lstStyle/>
          <a:p>
            <a:pPr marL="144000" indent="-144000">
              <a:buClr>
                <a:srgbClr val="800000"/>
              </a:buClr>
              <a:buSzPct val="100000"/>
            </a:pPr>
            <a:r>
              <a:rPr lang="nb-NO" sz="1100" b="1" dirty="0" smtClean="0">
                <a:solidFill>
                  <a:srgbClr val="3366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Myte 1: Fellessykehus eneste løsning</a:t>
            </a:r>
            <a:endParaRPr lang="nb-NO" sz="800" b="1" dirty="0" smtClean="0">
              <a:solidFill>
                <a:srgbClr val="3366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800000"/>
              </a:buClr>
              <a:buSzPct val="100000"/>
            </a:pPr>
            <a:endParaRPr lang="nb-NO" sz="400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SzPct val="100000"/>
            </a:pPr>
            <a:r>
              <a:rPr lang="nb-NO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Høringssvar</a:t>
            </a:r>
            <a:r>
              <a:rPr lang="nb-NO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136 høringssvar hvorav 120 støtter fellessykehus. Under forutsetning at dette lokaliseres sør for Korgfjellet i aksen </a:t>
            </a:r>
            <a:r>
              <a:rPr lang="nb-NO" sz="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Mosjøen-Sandnessjøen</a:t>
            </a:r>
            <a:r>
              <a:rPr lang="nb-NO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Høringssvarene er ikke vektet for befolkningen bak. Ifølge</a:t>
            </a:r>
            <a:r>
              <a:rPr lang="nb-NO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nb-NO" sz="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Deloitte</a:t>
            </a:r>
            <a:r>
              <a:rPr lang="nb-NO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nb-NO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har</a:t>
            </a:r>
            <a:r>
              <a:rPr lang="nb-NO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nb-NO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ikke</a:t>
            </a:r>
            <a:r>
              <a:rPr lang="nb-NO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nb-NO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helseforetaket</a:t>
            </a:r>
            <a:r>
              <a:rPr lang="nb-NO" sz="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nb-NO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økonomisk bæreevne til ett nytt fellessykehus. Det beste alternativet økonomisk ifølge </a:t>
            </a:r>
            <a:r>
              <a:rPr lang="nb-NO" sz="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Deloitte</a:t>
            </a:r>
            <a:r>
              <a:rPr lang="nb-NO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er stort akuttsykehus i Mo i Rana med akuttsykehus i Sandnessjøen (netto nåverdi).</a:t>
            </a:r>
          </a:p>
          <a:p>
            <a:pPr marL="144000" indent="-144000">
              <a:buClr>
                <a:srgbClr val="800000"/>
              </a:buClr>
              <a:buSzPct val="100000"/>
            </a:pPr>
            <a:endParaRPr lang="nb-NO" sz="6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44000" indent="-144000">
              <a:buClr>
                <a:srgbClr val="800000"/>
              </a:buClr>
              <a:buSzPct val="100000"/>
            </a:pPr>
            <a:r>
              <a:rPr lang="nb-NO" sz="1100" b="1" dirty="0" smtClean="0">
                <a:solidFill>
                  <a:srgbClr val="3366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Myte 2: Mo i Rana i utkanten</a:t>
            </a:r>
            <a:endParaRPr lang="nb-NO" sz="800" b="1" dirty="0" smtClean="0">
              <a:solidFill>
                <a:srgbClr val="3366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800000"/>
              </a:buClr>
              <a:buSzPct val="100000"/>
            </a:pPr>
            <a:endParaRPr lang="nb-NO" sz="400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SzPct val="100000"/>
            </a:pPr>
            <a:r>
              <a:rPr lang="nb-NO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COWI 2017</a:t>
            </a:r>
            <a:r>
              <a:rPr lang="nb-NO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Det er relativt liten forskjell mellom de ulike lokaliseringene, i forhold til hvor stor andel av befolkningen på Helgeland som kan nås, særlig i forhold til de lengste reisetidene. I forhold til de korteste reisetidene så er det Mo i Rana pga. sin befolkningsstørrelse, som når flest innbyggere. For reiser som er lenger enn 40-45 minutter, så vil Korgen i Hemnes nå flere innbyggere enn Mo i Rana. Korgen ligger nærmere det teoretiske tyngdepunktet på Helgeland, enn det dagens 3 sykehus gjør.</a:t>
            </a:r>
          </a:p>
          <a:p>
            <a:pPr>
              <a:buSzPct val="100000"/>
            </a:pPr>
            <a:endParaRPr lang="nb-NO" sz="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SzPct val="100000"/>
            </a:pPr>
            <a:r>
              <a:rPr lang="nb-NO" sz="8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Prehospitale</a:t>
            </a:r>
            <a:r>
              <a:rPr lang="nb-NO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tjenester 2018</a:t>
            </a:r>
            <a:r>
              <a:rPr lang="nb-NO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Vektede og gjennomsnittlige reisetider – Leirfjord 58 min – Vefsn 62 min – Hemnes 64 min – Alstahaug 65 min – Rana 71 min.</a:t>
            </a:r>
          </a:p>
          <a:p>
            <a:pPr>
              <a:buSzPct val="100000"/>
            </a:pPr>
            <a:endParaRPr lang="nb-NO" sz="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SzPct val="100000"/>
            </a:pPr>
            <a:r>
              <a:rPr lang="nb-NO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Ekstern ressursgruppe 2019</a:t>
            </a:r>
            <a:r>
              <a:rPr lang="nb-NO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Vektede gjennomsnittsbetraktninger for reisetidene gir forskjeller mellom lokaliseringsalternativene som etter ressursgruppens vurdering er av en størrelsesorden som ikke kan tillegges avgjørende vekt.</a:t>
            </a:r>
          </a:p>
          <a:p>
            <a:pPr>
              <a:buSzPct val="100000"/>
            </a:pPr>
            <a:endParaRPr lang="nb-NO" sz="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44000" indent="-144000">
              <a:buClr>
                <a:srgbClr val="800000"/>
              </a:buClr>
              <a:buSzPct val="100000"/>
            </a:pPr>
            <a:r>
              <a:rPr lang="nb-NO" sz="1100" b="1" dirty="0" smtClean="0">
                <a:solidFill>
                  <a:srgbClr val="3366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Myte 3: Felles arbeidsmarked </a:t>
            </a:r>
            <a:r>
              <a:rPr lang="nb-NO" sz="1100" b="1" dirty="0" err="1" smtClean="0">
                <a:solidFill>
                  <a:srgbClr val="3366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Mosjøen-Sandnessjøen</a:t>
            </a:r>
            <a:endParaRPr lang="nb-NO" sz="1100" b="1" dirty="0" smtClean="0">
              <a:solidFill>
                <a:srgbClr val="3366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800000"/>
              </a:buClr>
              <a:buSzPct val="100000"/>
            </a:pPr>
            <a:endParaRPr lang="nb-NO" sz="400" i="1" dirty="0" smtClean="0">
              <a:solidFill>
                <a:srgbClr val="3366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SzPct val="100000"/>
            </a:pPr>
            <a:r>
              <a:rPr lang="nb-NO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Ekstern ressursgruppe 2019</a:t>
            </a:r>
            <a:r>
              <a:rPr lang="nb-NO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Basert på data for pendling mellom kommunene Alstahaug, Leirfjord og Vefsn holdt opp mot definisjoner av felles bolig- og </a:t>
            </a:r>
            <a:r>
              <a:rPr lang="nb-NO" sz="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arbeids-markedsregioner</a:t>
            </a:r>
            <a:r>
              <a:rPr lang="nb-NO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finner ressursgruppen at disse kommunene ikke kan forstås som å være en felles bolig- og arbeidsmarkedsregion.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21197"/>
            <a:ext cx="8686800" cy="736039"/>
          </a:xfrm>
        </p:spPr>
        <p:txBody>
          <a:bodyPr>
            <a:normAutofit/>
          </a:bodyPr>
          <a:lstStyle/>
          <a:p>
            <a:r>
              <a:rPr lang="nb-NO" dirty="0" smtClean="0"/>
              <a:t>Myter i sykehussaken</a:t>
            </a:r>
            <a:endParaRPr lang="nb-NO" dirty="0">
              <a:solidFill>
                <a:srgbClr val="333333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72000" y="1129308"/>
            <a:ext cx="4032448" cy="3816424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108000" tIns="180000" rIns="72000" bIns="0"/>
          <a:lstStyle/>
          <a:p>
            <a:pPr marL="144000" indent="-144000">
              <a:buClr>
                <a:srgbClr val="800000"/>
              </a:buClr>
              <a:buSzPct val="100000"/>
            </a:pPr>
            <a:r>
              <a:rPr lang="nb-NO" sz="1100" b="1" dirty="0" smtClean="0">
                <a:solidFill>
                  <a:srgbClr val="3366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Myte 4: Leirfjord et alternativ</a:t>
            </a:r>
          </a:p>
          <a:p>
            <a:pPr>
              <a:buClr>
                <a:srgbClr val="800000"/>
              </a:buClr>
              <a:buSzPct val="100000"/>
            </a:pPr>
            <a:endParaRPr lang="nb-NO" sz="400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2">
              <a:buClr>
                <a:srgbClr val="800000"/>
              </a:buClr>
              <a:buSzPct val="100000"/>
            </a:pPr>
            <a:r>
              <a:rPr lang="nb-NO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Ekstern ressursgruppe 2019</a:t>
            </a:r>
            <a:r>
              <a:rPr lang="nb-NO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Ressursgruppens vurdering er at lokalisering av nytt stort sykehus i Leirfjord eller Hemnes må forventes å bidra klart negativt til rekrutteringen til et nytt stort akuttsykehus.</a:t>
            </a:r>
          </a:p>
          <a:p>
            <a:pPr marL="0" lvl="2">
              <a:buClr>
                <a:srgbClr val="800000"/>
              </a:buClr>
              <a:buSzPct val="100000"/>
            </a:pPr>
            <a:endParaRPr lang="nb-NO" sz="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44000" indent="-144000">
              <a:buClr>
                <a:srgbClr val="800000"/>
              </a:buClr>
              <a:buSzPct val="100000"/>
            </a:pPr>
            <a:r>
              <a:rPr lang="nb-NO" sz="1100" b="1" dirty="0" smtClean="0">
                <a:solidFill>
                  <a:srgbClr val="3366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Myte 5: Helikopterregularitet utelukker Mo i Rana</a:t>
            </a:r>
            <a:endParaRPr lang="nb-NO" sz="800" b="1" dirty="0" smtClean="0">
              <a:solidFill>
                <a:srgbClr val="3366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800000"/>
              </a:buClr>
              <a:buSzPct val="100000"/>
            </a:pPr>
            <a:endParaRPr lang="nb-NO" sz="400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SzPct val="100000"/>
            </a:pPr>
            <a:r>
              <a:rPr lang="nb-NO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Ekstern ressursgruppe 2019</a:t>
            </a:r>
            <a:r>
              <a:rPr lang="nb-NO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nb-NO" sz="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Ambulansehelikopter og ambulansefly er stasjonert i Brønnøysund og redningshelikopter i Bodø. Tekniske fremskritt vil øke </a:t>
            </a:r>
            <a:r>
              <a:rPr lang="nb-NO" sz="800" dirty="0" err="1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helikopter-regulariteten</a:t>
            </a:r>
            <a:r>
              <a:rPr lang="nb-NO" sz="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Pasienter på Helgeland vil få hjelp av ambulanse og helikopter i like stor grad uavhengig av lokalisering av et stort akuttsykehus. </a:t>
            </a:r>
            <a:endParaRPr lang="nb-NO" sz="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2">
              <a:buClr>
                <a:srgbClr val="800000"/>
              </a:buClr>
              <a:buSzPct val="100000"/>
            </a:pPr>
            <a:endParaRPr lang="nb-NO" sz="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44000" indent="-144000">
              <a:buClr>
                <a:srgbClr val="800000"/>
              </a:buClr>
              <a:buSzPct val="100000"/>
            </a:pPr>
            <a:r>
              <a:rPr lang="nb-NO" sz="1100" b="1" dirty="0" smtClean="0">
                <a:solidFill>
                  <a:srgbClr val="3366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Myte 6: Mo i Rana og Sandnessjøen like store</a:t>
            </a:r>
            <a:endParaRPr lang="nb-NO" sz="800" b="1" dirty="0" smtClean="0">
              <a:solidFill>
                <a:srgbClr val="33669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800000"/>
              </a:buClr>
              <a:buSzPct val="100000"/>
            </a:pPr>
            <a:endParaRPr lang="nb-NO" sz="400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SzPct val="100000"/>
            </a:pPr>
            <a:r>
              <a:rPr lang="nb-NO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Ekstern ressursgruppe 2019</a:t>
            </a:r>
            <a:r>
              <a:rPr lang="nb-NO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Tabell 11 – antall ansatte per august 2018.</a:t>
            </a:r>
            <a:endParaRPr lang="nb-NO" sz="8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SzPct val="100000"/>
            </a:pPr>
            <a:endParaRPr lang="nb-NO" sz="8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SzPct val="100000"/>
            </a:pPr>
            <a:endParaRPr lang="nb-NO" sz="8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SzPct val="100000"/>
            </a:pPr>
            <a:endParaRPr lang="nb-NO" sz="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2">
              <a:buClr>
                <a:srgbClr val="800000"/>
              </a:buClr>
              <a:buSzPct val="100000"/>
            </a:pPr>
            <a:endParaRPr lang="nb-NO" sz="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2">
              <a:buClr>
                <a:srgbClr val="800000"/>
              </a:buClr>
              <a:buSzPct val="100000"/>
            </a:pPr>
            <a:endParaRPr lang="nb-NO" sz="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2">
              <a:buClr>
                <a:srgbClr val="800000"/>
              </a:buClr>
              <a:buSzPct val="100000"/>
            </a:pPr>
            <a:endParaRPr lang="nb-NO" sz="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2">
              <a:buClr>
                <a:srgbClr val="800000"/>
              </a:buClr>
              <a:buSzPct val="100000"/>
            </a:pPr>
            <a:endParaRPr lang="nb-NO" sz="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2">
              <a:buSzPct val="140000"/>
            </a:pPr>
            <a:r>
              <a:rPr lang="nb-NO" sz="1100" b="1" dirty="0" smtClean="0">
                <a:solidFill>
                  <a:srgbClr val="3366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Kommentarer</a:t>
            </a:r>
          </a:p>
          <a:p>
            <a:pPr marL="0" lvl="2">
              <a:buSzPct val="140000"/>
            </a:pPr>
            <a:endParaRPr lang="nb-NO" sz="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2">
              <a:buSzPct val="140000"/>
            </a:pPr>
            <a:r>
              <a:rPr lang="nb-NO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Kommentar 1</a:t>
            </a:r>
            <a:r>
              <a:rPr lang="nb-NO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Mo i Rana har det største fagmiljøet på Helgeland og er det eneste sykehuset i regionen med elektiv og akutt ortopedi samt døgnbasert rustilbud</a:t>
            </a:r>
            <a:r>
              <a:rPr lang="nb-NO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nb-NO" sz="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2">
              <a:buSzPct val="140000"/>
            </a:pPr>
            <a:endParaRPr lang="nb-NO" sz="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2">
              <a:buSzPct val="140000"/>
            </a:pPr>
            <a:r>
              <a:rPr lang="nb-NO" sz="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Kommentar 2</a:t>
            </a:r>
            <a:r>
              <a:rPr lang="nb-NO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DMS og luftambulanse </a:t>
            </a:r>
            <a:r>
              <a:rPr lang="nb-NO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i </a:t>
            </a:r>
            <a:r>
              <a:rPr lang="nb-NO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Brønnøy, </a:t>
            </a:r>
            <a:r>
              <a:rPr lang="nb-NO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kombinert med </a:t>
            </a:r>
            <a:r>
              <a:rPr lang="nb-NO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fjerndiagnostikk og flyforbindelse </a:t>
            </a:r>
            <a:r>
              <a:rPr lang="nb-NO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mellom Rana og </a:t>
            </a:r>
            <a:r>
              <a:rPr lang="nb-NO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Sør-Helgeland, </a:t>
            </a:r>
            <a:r>
              <a:rPr lang="nb-NO" sz="800" dirty="0">
                <a:latin typeface="Tahoma" pitchFamily="34" charset="0"/>
                <a:ea typeface="Tahoma" pitchFamily="34" charset="0"/>
                <a:cs typeface="Tahoma" pitchFamily="34" charset="0"/>
              </a:rPr>
              <a:t>vil </a:t>
            </a:r>
            <a:r>
              <a:rPr lang="nb-NO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forhindre pasientlekkasje.</a:t>
            </a:r>
            <a:endParaRPr lang="nb-NO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2">
              <a:buClr>
                <a:srgbClr val="800000"/>
              </a:buClr>
              <a:buSzPct val="100000"/>
            </a:pPr>
            <a:endParaRPr lang="nb-NO" sz="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2">
              <a:buClr>
                <a:srgbClr val="800000"/>
              </a:buClr>
              <a:buSzPct val="100000"/>
            </a:pPr>
            <a:endParaRPr lang="nb-NO" sz="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2">
              <a:buClr>
                <a:srgbClr val="800000"/>
              </a:buClr>
              <a:buSzPct val="100000"/>
            </a:pPr>
            <a:endParaRPr lang="nb-NO" sz="9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lvl="2">
              <a:buClr>
                <a:srgbClr val="800000"/>
              </a:buClr>
              <a:buSzPct val="100000"/>
            </a:pPr>
            <a:endParaRPr lang="nb-NO" sz="9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800000"/>
              </a:buClr>
              <a:buSzPct val="140000"/>
            </a:pPr>
            <a:endParaRPr lang="nb-NO" sz="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0000" y="3217540"/>
            <a:ext cx="3816000" cy="6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467544" y="1129308"/>
            <a:ext cx="8208912" cy="3816424"/>
          </a:xfrm>
          <a:prstGeom prst="rect">
            <a:avLst/>
          </a:prstGeom>
          <a:solidFill>
            <a:srgbClr val="B2B2B2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539552" y="1201316"/>
            <a:ext cx="8064000" cy="3672000"/>
          </a:xfrm>
          <a:prstGeom prst="rect">
            <a:avLst/>
          </a:prstGeom>
          <a:solidFill>
            <a:srgbClr val="FFFFFF"/>
          </a:solidFill>
          <a:ln w="317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 w="3175">
                <a:solidFill>
                  <a:srgbClr val="B2B2B2"/>
                </a:solidFill>
              </a:ln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491880" y="1129308"/>
            <a:ext cx="5112568" cy="2232248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108000" tIns="180000" rIns="72000" bIns="0"/>
          <a:lstStyle/>
          <a:p>
            <a:pPr>
              <a:buClr>
                <a:srgbClr val="800000"/>
              </a:buClr>
              <a:buSzPct val="140000"/>
            </a:pPr>
            <a:r>
              <a:rPr lang="nb-NO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Bakgrunn: Sykehusstruktur på Helgeland</a:t>
            </a:r>
          </a:p>
          <a:p>
            <a:pPr>
              <a:buClr>
                <a:srgbClr val="800000"/>
              </a:buClr>
              <a:buSzPct val="140000"/>
            </a:pPr>
            <a:endParaRPr lang="nb-NO" sz="600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800000"/>
              </a:buClr>
              <a:buSzPct val="140000"/>
            </a:pPr>
            <a:r>
              <a:rPr lang="nb-NO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 eksterne og uavhengige utredningene har konkludert med at Mo i Rana er det beste alternativet på Helgeland for et felles stort akuttsykehus – både i et helsefaglig, økonomisk og rekrutteringsperspektiv. </a:t>
            </a:r>
          </a:p>
          <a:p>
            <a:pPr>
              <a:buClr>
                <a:srgbClr val="800000"/>
              </a:buClr>
              <a:buSzPct val="140000"/>
            </a:pPr>
            <a:endParaRPr lang="nb-NO" sz="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800000"/>
              </a:buClr>
              <a:buSzPct val="140000"/>
            </a:pPr>
            <a:r>
              <a:rPr lang="nb-NO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Rana (33 % av befolkningen på Helgeland) – sammen med kommuner på Nord-Helgeland (46 %) – har i hele prosessen bedt om en utredning også av en todelt sykehusløsning basert på nasjonal helse- og sykehusplan.</a:t>
            </a:r>
          </a:p>
          <a:p>
            <a:pPr>
              <a:buClr>
                <a:srgbClr val="800000"/>
              </a:buClr>
              <a:buSzPct val="140000"/>
            </a:pPr>
            <a:endParaRPr lang="nb-NO" sz="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800000"/>
              </a:buClr>
              <a:buSzPct val="140000"/>
            </a:pPr>
            <a:r>
              <a:rPr lang="nb-NO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Kommuner sør for Korgfjellet har derimot stilt ultimatum om ett fellessykehus, sentralisert til et sted uten infrastruktur i </a:t>
            </a:r>
            <a:r>
              <a:rPr lang="nb-NO" sz="11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«aksen» </a:t>
            </a:r>
            <a:r>
              <a:rPr lang="nb-NO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mellom Mosjøen og Sandnessjøen.</a:t>
            </a:r>
          </a:p>
          <a:p>
            <a:pPr>
              <a:buClr>
                <a:srgbClr val="800000"/>
              </a:buClr>
              <a:buSzPct val="140000"/>
            </a:pPr>
            <a:endParaRPr lang="nb-NO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800000"/>
              </a:buClr>
              <a:buSzPct val="140000"/>
            </a:pPr>
            <a:endParaRPr lang="nb-NO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800000"/>
              </a:buClr>
              <a:buSzPct val="140000"/>
            </a:pPr>
            <a:endParaRPr lang="nb-NO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800000"/>
              </a:buClr>
              <a:buSzPct val="140000"/>
            </a:pPr>
            <a:endParaRPr lang="nb-NO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800000"/>
              </a:buClr>
              <a:buSzPct val="140000"/>
            </a:pPr>
            <a:endParaRPr lang="nb-NO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800000"/>
              </a:buClr>
              <a:buSzPct val="140000"/>
            </a:pPr>
            <a:endParaRPr lang="nb-NO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800000"/>
              </a:buClr>
              <a:buSzPct val="140000"/>
            </a:pPr>
            <a:endParaRPr lang="nb-NO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800000"/>
              </a:buClr>
              <a:buSzPct val="140000"/>
            </a:pPr>
            <a:endParaRPr lang="nb-NO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21197"/>
            <a:ext cx="8507288" cy="736039"/>
          </a:xfrm>
        </p:spPr>
        <p:txBody>
          <a:bodyPr>
            <a:normAutofit/>
          </a:bodyPr>
          <a:lstStyle/>
          <a:p>
            <a:r>
              <a:rPr lang="nb-NO" dirty="0" smtClean="0">
                <a:solidFill>
                  <a:srgbClr val="333333"/>
                </a:solidFill>
              </a:rPr>
              <a:t>Regionens framtidige lokalsykehus</a:t>
            </a:r>
            <a:endParaRPr lang="nb-NO" dirty="0">
              <a:solidFill>
                <a:srgbClr val="333333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39552" y="3145532"/>
            <a:ext cx="8064896" cy="1728192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 lIns="108000" tIns="198000" rIns="72000" bIns="0"/>
          <a:lstStyle/>
          <a:p>
            <a:pPr>
              <a:buClr>
                <a:srgbClr val="800000"/>
              </a:buClr>
              <a:buSzPct val="140000"/>
            </a:pPr>
            <a:r>
              <a:rPr lang="nb-NO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Paradokset er at de samme kommunene kritiserer Nord universitet for sentralisering av studietilbud.</a:t>
            </a:r>
          </a:p>
          <a:p>
            <a:pPr>
              <a:buClr>
                <a:srgbClr val="800000"/>
              </a:buClr>
              <a:buSzPct val="140000"/>
            </a:pPr>
            <a:endParaRPr lang="nb-NO" sz="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800000"/>
              </a:buClr>
              <a:buSzPct val="140000"/>
            </a:pPr>
            <a:r>
              <a:rPr lang="nb-NO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 det øyeblikket de helsefaglige og økonomiske utredningene pekte på Mo i Rana, har aktører sør for Korgfjellet gjort hva de kan, for å spore av prosjektet </a:t>
            </a:r>
            <a:r>
              <a:rPr lang="nb-NO" sz="11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«Helgelandssykehuset 2025»</a:t>
            </a:r>
            <a:r>
              <a:rPr lang="nb-NO" sz="11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Nå er det angrep på selve prosessen, habilitet, navngitte personer, faktagrunnlag osv. Mediestøyen rokker ikke ved den klare begrunnelsen for et stort akuttsykehus i Nord-Norges tredje største by. Siste krumspring er å lokalisere administrasjon, psykiatri og rus en annen plass enn den somatiske delen av sykehuset.</a:t>
            </a:r>
            <a:endParaRPr lang="nb-NO" sz="11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800000"/>
              </a:buClr>
              <a:buSzPct val="140000"/>
            </a:pPr>
            <a:endParaRPr lang="nb-NO" sz="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800000"/>
              </a:buClr>
              <a:buSzPct val="140000"/>
            </a:pPr>
            <a:r>
              <a:rPr lang="nb-NO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Tromsø-avisa Nordlys har på lederplass i 2018 oppsummert sykehussaken på Helgeland slik:</a:t>
            </a:r>
          </a:p>
          <a:p>
            <a:pPr>
              <a:buClr>
                <a:srgbClr val="800000"/>
              </a:buClr>
              <a:buSzPct val="140000"/>
            </a:pPr>
            <a:r>
              <a:rPr lang="nb-NO" sz="11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nb-NO" sz="1100" i="1" dirty="0">
                <a:latin typeface="Tahoma" pitchFamily="34" charset="0"/>
                <a:ea typeface="Tahoma" pitchFamily="34" charset="0"/>
                <a:cs typeface="Tahoma" pitchFamily="34" charset="0"/>
              </a:rPr>
              <a:t>Rana er et klokt valg. Nytt stort akuttsykehus i Mo i Rana er riktig svar, ikke bare for Helgeland, men for hele Nord-Norge.»</a:t>
            </a:r>
          </a:p>
        </p:txBody>
      </p:sp>
      <p:pic>
        <p:nvPicPr>
          <p:cNvPr id="11" name="Bilde 10" descr="C:\Users\Estoril1\AppData\Local\Microsoft\Windows\Temporary Internet Files\Content.Word\Nytt bild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73324"/>
            <a:ext cx="2808313" cy="194421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90500" h="38100" prst="coolSlant"/>
          </a:sp3d>
        </p:spPr>
      </p:pic>
      <p:sp>
        <p:nvSpPr>
          <p:cNvPr id="3074" name="Text Box 54"/>
          <p:cNvSpPr txBox="1">
            <a:spLocks noChangeArrowheads="1"/>
          </p:cNvSpPr>
          <p:nvPr/>
        </p:nvSpPr>
        <p:spPr bwMode="auto">
          <a:xfrm>
            <a:off x="611560" y="1273324"/>
            <a:ext cx="1590675" cy="16192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90000" tIns="90000" rIns="108000" bIns="108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«For Helgeland vil det ifølge professor i helseøkonomi, Terje Hagen, være mest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relevant å opprettholde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full akuttberedskap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i Rana, og redusere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den eller ta den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helt bort fra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de andre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sykehusene.»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b-NO" sz="200" dirty="0" smtClean="0"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NRK 2013</a:t>
            </a:r>
            <a:endParaRPr kumimoji="0" lang="nb-N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Text Box 40"/>
          <p:cNvSpPr txBox="1">
            <a:spLocks noChangeArrowheads="1"/>
          </p:cNvSpPr>
          <p:nvPr/>
        </p:nvSpPr>
        <p:spPr bwMode="auto">
          <a:xfrm>
            <a:off x="6876256" y="409228"/>
            <a:ext cx="187220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72000" rIns="10800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«Desentralisere det vi kan,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 og sentralisere det vi må»</a:t>
            </a:r>
            <a:endParaRPr kumimoji="0" lang="nb-N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ktangel 84"/>
          <p:cNvSpPr/>
          <p:nvPr/>
        </p:nvSpPr>
        <p:spPr>
          <a:xfrm>
            <a:off x="467544" y="1129308"/>
            <a:ext cx="8208912" cy="3816424"/>
          </a:xfrm>
          <a:prstGeom prst="rect">
            <a:avLst/>
          </a:prstGeom>
          <a:solidFill>
            <a:srgbClr val="B2B2B2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01316"/>
            <a:ext cx="8064000" cy="3672000"/>
          </a:xfrm>
          <a:prstGeom prst="rect">
            <a:avLst/>
          </a:prstGeom>
          <a:noFill/>
          <a:ln w="3175">
            <a:solidFill>
              <a:srgbClr val="B2B2B2"/>
            </a:solidFill>
            <a:miter lim="800000"/>
            <a:headEnd/>
            <a:tailEnd/>
          </a:ln>
          <a:effectLst/>
        </p:spPr>
      </p:pic>
      <p:sp>
        <p:nvSpPr>
          <p:cNvPr id="10" name="Rektangel 9"/>
          <p:cNvSpPr/>
          <p:nvPr/>
        </p:nvSpPr>
        <p:spPr>
          <a:xfrm>
            <a:off x="4139952" y="1273324"/>
            <a:ext cx="4392488" cy="3528393"/>
          </a:xfrm>
          <a:prstGeom prst="rect">
            <a:avLst/>
          </a:prstGeom>
          <a:solidFill>
            <a:schemeClr val="bg1"/>
          </a:solidFill>
          <a:ln w="317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/>
          <p:cNvSpPr/>
          <p:nvPr/>
        </p:nvSpPr>
        <p:spPr>
          <a:xfrm>
            <a:off x="1907704" y="1273322"/>
            <a:ext cx="2160000" cy="3528393"/>
          </a:xfrm>
          <a:prstGeom prst="rect">
            <a:avLst/>
          </a:prstGeom>
          <a:solidFill>
            <a:schemeClr val="bg1"/>
          </a:solidFill>
          <a:ln w="317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4139952" y="1345333"/>
            <a:ext cx="4392488" cy="257369"/>
          </a:xfrm>
          <a:prstGeom prst="rect">
            <a:avLst/>
          </a:prstGeom>
          <a:solidFill>
            <a:srgbClr val="000000">
              <a:alpha val="60000"/>
            </a:srgbClr>
          </a:solidFill>
          <a:effectLst/>
        </p:spPr>
        <p:txBody>
          <a:bodyPr wrap="square" lIns="0" tIns="18000" rIns="0" bIns="54000" rtlCol="0">
            <a:spAutoFit/>
          </a:bodyPr>
          <a:lstStyle/>
          <a:p>
            <a:pPr algn="ctr"/>
            <a:r>
              <a:rPr lang="nb-NO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 todelt sykehusløsning på Helgeland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21197"/>
            <a:ext cx="8686800" cy="736039"/>
          </a:xfrm>
        </p:spPr>
        <p:txBody>
          <a:bodyPr>
            <a:normAutofit/>
          </a:bodyPr>
          <a:lstStyle/>
          <a:p>
            <a:r>
              <a:rPr lang="nb-NO" dirty="0" smtClean="0"/>
              <a:t>En balansert sykehusstruktur</a:t>
            </a:r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4139952" y="1273324"/>
            <a:ext cx="4392488" cy="3513984"/>
          </a:xfrm>
          <a:prstGeom prst="rect">
            <a:avLst/>
          </a:prstGeom>
          <a:noFill/>
        </p:spPr>
        <p:txBody>
          <a:bodyPr wrap="square" lIns="72000" tIns="432000" rIns="72000" bIns="0" rtlCol="0">
            <a:spAutoFit/>
          </a:bodyPr>
          <a:lstStyle/>
          <a:p>
            <a:r>
              <a:rPr lang="nb-NO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Rana kommune 2018</a:t>
            </a:r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En balansert sykehus- og </a:t>
            </a:r>
            <a:r>
              <a:rPr lang="nb-NO" sz="11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beredskaps-struktur</a:t>
            </a:r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på Helgeland: Et stort akuttsykehus i nord (Mo i Rana),</a:t>
            </a:r>
          </a:p>
          <a:p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 akuttsykehus ved kysten (Sandnessjøen), et DMS i midten (Mosjøen) samt et DMS og luftambulanse i sør (Brønnøysund).</a:t>
            </a:r>
            <a:endParaRPr lang="nb-NO" sz="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b-NO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Rana kommune 2018</a:t>
            </a:r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Dersom Helgelandssykehuset konkluderer med ett sykehus og gjenbruk av dagens bygningsmasse, kan Rana kommune stille til disposisjon tilstrekkelig areal på Selfors.</a:t>
            </a:r>
            <a:endParaRPr lang="nb-NO" sz="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b-NO" sz="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b-NO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</a:t>
            </a:r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Rana kommunes strategi er ikke avispolemikk, men å presentere tall, fakta og løsninger gjennom </a:t>
            </a:r>
            <a:r>
              <a:rPr lang="nb-NO" sz="11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kommunestyresaker</a:t>
            </a:r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endParaRPr lang="nb-NO" sz="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4000" indent="-144000">
              <a:buSzPct val="140000"/>
              <a:buFont typeface="Arial" pitchFamily="34" charset="0"/>
              <a:buChar char="•"/>
            </a:pPr>
            <a:r>
              <a:rPr lang="nb-NO" sz="8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2015: Utviklingsplan Helgelandssykehuset – høringssvar</a:t>
            </a:r>
          </a:p>
          <a:p>
            <a:pPr marL="144000" indent="-144000">
              <a:buSzPct val="140000"/>
              <a:buFont typeface="Arial" pitchFamily="34" charset="0"/>
              <a:buChar char="•"/>
            </a:pPr>
            <a:r>
              <a:rPr lang="nb-NO" sz="8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2016: Helgelandssykehuset 2025 – høringssvar lokaliseringskriterier</a:t>
            </a:r>
          </a:p>
          <a:p>
            <a:pPr marL="144000" indent="-144000">
              <a:buSzPct val="140000"/>
              <a:buFont typeface="Arial" pitchFamily="34" charset="0"/>
              <a:buChar char="•"/>
            </a:pPr>
            <a:r>
              <a:rPr lang="nb-NO" sz="8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2017: Helgelandssykehuset 2025 – høringssvar planprogram</a:t>
            </a:r>
          </a:p>
          <a:p>
            <a:pPr marL="144000" indent="-144000">
              <a:buSzPct val="140000"/>
              <a:buFont typeface="Arial" pitchFamily="34" charset="0"/>
              <a:buChar char="•"/>
            </a:pPr>
            <a:r>
              <a:rPr lang="nb-NO" sz="8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2017: Helgelandssykehuset 2025 – hovedsykehuset i Mo i Rana</a:t>
            </a:r>
          </a:p>
          <a:p>
            <a:pPr marL="144000" indent="-144000">
              <a:buSzPct val="140000"/>
              <a:buFont typeface="Arial" pitchFamily="34" charset="0"/>
              <a:buChar char="•"/>
            </a:pPr>
            <a:r>
              <a:rPr lang="nb-NO" sz="8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2018: Helgelandssykehuset 2025 – utredningsalternativ og utredningsplikt </a:t>
            </a:r>
          </a:p>
          <a:p>
            <a:pPr marL="144000" indent="-144000">
              <a:buSzPct val="140000"/>
              <a:buFont typeface="Arial" pitchFamily="34" charset="0"/>
              <a:buChar char="•"/>
            </a:pPr>
            <a:r>
              <a:rPr lang="nb-NO" sz="8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2018: Helgelandssykehuset 2025 – statusrapport og bærekraftanalyse</a:t>
            </a:r>
          </a:p>
          <a:p>
            <a:pPr marL="144000" indent="-144000">
              <a:buSzPct val="140000"/>
              <a:buFont typeface="Arial" pitchFamily="34" charset="0"/>
              <a:buChar char="•"/>
            </a:pPr>
            <a:r>
              <a:rPr lang="nb-NO" sz="8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2019: Helgelandssykehuset 2025 – høringssvar ressursgruppa</a:t>
            </a:r>
          </a:p>
          <a:p>
            <a:pPr marL="144000" indent="-144000">
              <a:buSzPct val="140000"/>
              <a:buFont typeface="Arial" pitchFamily="34" charset="0"/>
              <a:buChar char="•"/>
            </a:pPr>
            <a:r>
              <a:rPr lang="nb-NO" sz="8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2019: Helgelandssykehuset 2025 – høringssvar samfunnsanalyse</a:t>
            </a:r>
          </a:p>
          <a:p>
            <a:pPr marL="144000" indent="-144000">
              <a:buSzPct val="140000"/>
              <a:buFont typeface="Arial" pitchFamily="34" charset="0"/>
              <a:buChar char="•"/>
            </a:pPr>
            <a:r>
              <a:rPr lang="nb-NO" sz="8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2019: Helgelandssykehuset 2025 – et stort akuttsykehus i Mo i Rana</a:t>
            </a:r>
          </a:p>
          <a:p>
            <a:pPr marL="144000" indent="-144000">
              <a:buSzPct val="140000"/>
            </a:pPr>
            <a:endParaRPr lang="nb-NO" sz="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4000" indent="-144000">
              <a:buSzPct val="140000"/>
              <a:buFont typeface="Arial" pitchFamily="34" charset="0"/>
              <a:buChar char="•"/>
            </a:pPr>
            <a:r>
              <a:rPr lang="nb-NO" sz="8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2019-2020: Samfunnsanalyse og prosess fram mot endelig beslutning</a:t>
            </a:r>
            <a:endParaRPr lang="nb-NO" sz="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345331"/>
            <a:ext cx="2016000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kstSylinder 12"/>
          <p:cNvSpPr txBox="1"/>
          <p:nvPr/>
        </p:nvSpPr>
        <p:spPr>
          <a:xfrm>
            <a:off x="5148064" y="4945732"/>
            <a:ext cx="3528392" cy="159462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/>
            <a:r>
              <a:rPr lang="nb-NO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Kilde: Kommunestyrevedtak</a:t>
            </a:r>
            <a:endParaRPr lang="nb-NO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4" name="Rett linje 13"/>
          <p:cNvCxnSpPr/>
          <p:nvPr/>
        </p:nvCxnSpPr>
        <p:spPr>
          <a:xfrm>
            <a:off x="4211960" y="3001516"/>
            <a:ext cx="4248472" cy="0"/>
          </a:xfrm>
          <a:prstGeom prst="line">
            <a:avLst/>
          </a:prstGeom>
          <a:ln w="3175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ktangel 84"/>
          <p:cNvSpPr/>
          <p:nvPr/>
        </p:nvSpPr>
        <p:spPr>
          <a:xfrm>
            <a:off x="467544" y="1129308"/>
            <a:ext cx="8208912" cy="3816424"/>
          </a:xfrm>
          <a:prstGeom prst="rect">
            <a:avLst/>
          </a:prstGeom>
          <a:solidFill>
            <a:srgbClr val="B2B2B2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01316"/>
            <a:ext cx="8064000" cy="3672000"/>
          </a:xfrm>
          <a:prstGeom prst="rect">
            <a:avLst/>
          </a:prstGeom>
          <a:noFill/>
          <a:ln w="3175">
            <a:solidFill>
              <a:srgbClr val="B2B2B2"/>
            </a:solidFill>
            <a:miter lim="800000"/>
            <a:headEnd/>
            <a:tailEnd/>
          </a:ln>
          <a:effectLst/>
        </p:spPr>
      </p:pic>
      <p:sp>
        <p:nvSpPr>
          <p:cNvPr id="10" name="Rektangel 9"/>
          <p:cNvSpPr/>
          <p:nvPr/>
        </p:nvSpPr>
        <p:spPr>
          <a:xfrm>
            <a:off x="4139952" y="1273324"/>
            <a:ext cx="4392488" cy="3528393"/>
          </a:xfrm>
          <a:prstGeom prst="rect">
            <a:avLst/>
          </a:prstGeom>
          <a:solidFill>
            <a:schemeClr val="bg1"/>
          </a:solidFill>
          <a:ln w="317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/>
          <p:cNvSpPr/>
          <p:nvPr/>
        </p:nvSpPr>
        <p:spPr>
          <a:xfrm>
            <a:off x="1907704" y="1273322"/>
            <a:ext cx="2160000" cy="3528393"/>
          </a:xfrm>
          <a:prstGeom prst="rect">
            <a:avLst/>
          </a:prstGeom>
          <a:solidFill>
            <a:schemeClr val="bg1"/>
          </a:solidFill>
          <a:ln w="317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21197"/>
            <a:ext cx="8686800" cy="736039"/>
          </a:xfrm>
        </p:spPr>
        <p:txBody>
          <a:bodyPr>
            <a:normAutofit/>
          </a:bodyPr>
          <a:lstStyle/>
          <a:p>
            <a:r>
              <a:rPr lang="nb-NO" dirty="0" smtClean="0"/>
              <a:t>En balansert sykehusstruktur</a:t>
            </a:r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4139952" y="1273324"/>
            <a:ext cx="4392488" cy="3528392"/>
          </a:xfrm>
          <a:prstGeom prst="rect">
            <a:avLst/>
          </a:prstGeom>
          <a:noFill/>
        </p:spPr>
        <p:txBody>
          <a:bodyPr wrap="square" lIns="72000" tIns="432000" rIns="72000" bIns="0" rtlCol="0">
            <a:spAutoFit/>
          </a:bodyPr>
          <a:lstStyle/>
          <a:p>
            <a:r>
              <a:rPr lang="nb-NO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Rana kommune 2018</a:t>
            </a:r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Det er lite kjent, men Helgeland har allerede i dag 4. lengste reiseavstand til sykehus selv med en </a:t>
            </a:r>
          </a:p>
          <a:p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tredelt </a:t>
            </a:r>
            <a:r>
              <a:rPr lang="nb-NO" sz="11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desentral</a:t>
            </a:r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struktur. Reiseavstanden vil øke betydelig med</a:t>
            </a:r>
          </a:p>
          <a:p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 fellessykehus. En todelt sykehusløsning er opplagt fornuftig av</a:t>
            </a:r>
          </a:p>
          <a:p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følgende grunner:</a:t>
            </a:r>
          </a:p>
          <a:p>
            <a:endParaRPr lang="nb-NO" sz="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4000" indent="-144000">
              <a:buSzPct val="140000"/>
              <a:buFont typeface="Arial" pitchFamily="34" charset="0"/>
              <a:buChar char="•"/>
            </a:pPr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Hensynet til pasienter (nærhet til sykehus for eldre og kronikere).</a:t>
            </a:r>
          </a:p>
          <a:p>
            <a:pPr marL="144000" indent="-144000">
              <a:buSzPct val="140000"/>
            </a:pPr>
            <a:endParaRPr lang="nb-NO" sz="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4000" indent="-144000">
              <a:buSzPct val="140000"/>
              <a:buFont typeface="Arial" pitchFamily="34" charset="0"/>
              <a:buChar char="•"/>
            </a:pPr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Hensynet til totaløkonomi (avstand, transport, tid, miljø og kostnad).</a:t>
            </a:r>
          </a:p>
          <a:p>
            <a:pPr marL="144000" indent="-144000">
              <a:buSzPct val="140000"/>
            </a:pPr>
            <a:endParaRPr lang="nb-NO" sz="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4000" indent="-144000">
              <a:buSzPct val="140000"/>
              <a:buFont typeface="Arial" pitchFamily="34" charset="0"/>
              <a:buChar char="•"/>
            </a:pPr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Hensynet til å unngå unødige milliardinvesteringer (økte lån,</a:t>
            </a:r>
          </a:p>
          <a:p>
            <a:pPr>
              <a:buSzPct val="140000"/>
            </a:pPr>
            <a:r>
              <a:rPr lang="nb-NO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nb-NO" sz="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renter og avdrag samt avskriving).</a:t>
            </a:r>
          </a:p>
          <a:p>
            <a:pPr marL="144000" indent="-144000">
              <a:buSzPct val="140000"/>
            </a:pPr>
            <a:endParaRPr lang="nb-NO" sz="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4000" indent="-144000">
              <a:buSzPct val="140000"/>
              <a:buFont typeface="Arial" pitchFamily="34" charset="0"/>
              <a:buChar char="•"/>
            </a:pPr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Hensynet til spredning av statlige arbeidsplasser i regionen.</a:t>
            </a:r>
          </a:p>
          <a:p>
            <a:endParaRPr lang="nb-NO" sz="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 vil bli et økt sykehusbehov i 2030 på om lag 20 % pga. en økt eldre befolkning. Dermed spesielt behov for et desentralisert og</a:t>
            </a:r>
          </a:p>
          <a:p>
            <a:r>
              <a:rPr lang="nb-NO" sz="11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heldøgns</a:t>
            </a:r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indremedisinsk tilbud (de fleste kroniske og akutte pasientene i et lokalsykehus).</a:t>
            </a:r>
            <a:endParaRPr lang="nb-NO" sz="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4139952" y="1345333"/>
            <a:ext cx="4392488" cy="257369"/>
          </a:xfrm>
          <a:prstGeom prst="rect">
            <a:avLst/>
          </a:prstGeom>
          <a:solidFill>
            <a:srgbClr val="000000">
              <a:alpha val="60000"/>
            </a:srgbClr>
          </a:solidFill>
          <a:effectLst/>
        </p:spPr>
        <p:txBody>
          <a:bodyPr wrap="square" lIns="0" tIns="18000" rIns="0" bIns="54000" rtlCol="0">
            <a:spAutoFit/>
          </a:bodyPr>
          <a:lstStyle/>
          <a:p>
            <a:pPr algn="ctr"/>
            <a:r>
              <a:rPr lang="nb-NO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 todelt sykehusløsning på Helgeland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5148064" y="4945732"/>
            <a:ext cx="3528392" cy="159462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/>
            <a:r>
              <a:rPr lang="nb-NO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Kilde: </a:t>
            </a:r>
            <a:r>
              <a:rPr lang="nb-NO" sz="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Kommunestyresak</a:t>
            </a:r>
            <a:endParaRPr lang="nb-NO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345332"/>
            <a:ext cx="2016000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ktangel 84"/>
          <p:cNvSpPr/>
          <p:nvPr/>
        </p:nvSpPr>
        <p:spPr>
          <a:xfrm>
            <a:off x="467544" y="1129308"/>
            <a:ext cx="8208912" cy="3816424"/>
          </a:xfrm>
          <a:prstGeom prst="rect">
            <a:avLst/>
          </a:prstGeom>
          <a:solidFill>
            <a:srgbClr val="B2B2B2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01316"/>
            <a:ext cx="8064000" cy="3672000"/>
          </a:xfrm>
          <a:prstGeom prst="rect">
            <a:avLst/>
          </a:prstGeom>
          <a:noFill/>
          <a:ln w="3175">
            <a:solidFill>
              <a:srgbClr val="B2B2B2"/>
            </a:solidFill>
            <a:miter lim="800000"/>
            <a:headEnd/>
            <a:tailEnd/>
          </a:ln>
          <a:effectLst/>
        </p:spPr>
      </p:pic>
      <p:sp>
        <p:nvSpPr>
          <p:cNvPr id="10" name="Rektangel 9"/>
          <p:cNvSpPr/>
          <p:nvPr/>
        </p:nvSpPr>
        <p:spPr>
          <a:xfrm>
            <a:off x="4139952" y="1273324"/>
            <a:ext cx="4392488" cy="3528393"/>
          </a:xfrm>
          <a:prstGeom prst="rect">
            <a:avLst/>
          </a:prstGeom>
          <a:solidFill>
            <a:schemeClr val="bg1"/>
          </a:solidFill>
          <a:ln w="317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/>
          <p:cNvSpPr/>
          <p:nvPr/>
        </p:nvSpPr>
        <p:spPr>
          <a:xfrm>
            <a:off x="1907704" y="1273322"/>
            <a:ext cx="2160000" cy="3528393"/>
          </a:xfrm>
          <a:prstGeom prst="rect">
            <a:avLst/>
          </a:prstGeom>
          <a:solidFill>
            <a:schemeClr val="bg1"/>
          </a:solidFill>
          <a:ln w="317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4139952" y="1345333"/>
            <a:ext cx="4392488" cy="257369"/>
          </a:xfrm>
          <a:prstGeom prst="rect">
            <a:avLst/>
          </a:prstGeom>
          <a:solidFill>
            <a:srgbClr val="000000">
              <a:alpha val="60000"/>
            </a:srgbClr>
          </a:solidFill>
          <a:effectLst/>
        </p:spPr>
        <p:txBody>
          <a:bodyPr wrap="square" lIns="0" tIns="18000" rIns="0" bIns="54000" rtlCol="0">
            <a:spAutoFit/>
          </a:bodyPr>
          <a:lstStyle/>
          <a:p>
            <a:pPr algn="ctr"/>
            <a:r>
              <a:rPr lang="nb-NO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Ett stort akuttsykehus i Mo i Rana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21197"/>
            <a:ext cx="8686800" cy="736039"/>
          </a:xfrm>
        </p:spPr>
        <p:txBody>
          <a:bodyPr>
            <a:normAutofit/>
          </a:bodyPr>
          <a:lstStyle/>
          <a:p>
            <a:r>
              <a:rPr lang="nb-NO" dirty="0" smtClean="0"/>
              <a:t>En balansert sykehusstruktur</a:t>
            </a:r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4139952" y="1273324"/>
            <a:ext cx="4392488" cy="3698650"/>
          </a:xfrm>
          <a:prstGeom prst="rect">
            <a:avLst/>
          </a:prstGeom>
          <a:noFill/>
        </p:spPr>
        <p:txBody>
          <a:bodyPr wrap="square" lIns="72000" tIns="432000" rIns="72000" bIns="0" rtlCol="0">
            <a:spAutoFit/>
          </a:bodyPr>
          <a:lstStyle/>
          <a:p>
            <a:r>
              <a:rPr lang="nb-NO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Rana kommune 2018</a:t>
            </a:r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Mo i Rana er allerede i dag tyngdepunktet for sykehusdrift (flest årsverk, best økonomistyring og størst pasientaktivitet) og kirurgi (eneste sykehus også med</a:t>
            </a:r>
          </a:p>
          <a:p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ortopedisk beredskap) på Helgeland:</a:t>
            </a:r>
          </a:p>
          <a:p>
            <a:endParaRPr lang="nb-NO" sz="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4000" indent="-144000">
              <a:buSzPct val="140000"/>
              <a:buFont typeface="Arial" pitchFamily="34" charset="0"/>
              <a:buChar char="•"/>
            </a:pPr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 største byen, det dobbelte av Mosjøen og mer enn det tredoble av Sandnessjøen.</a:t>
            </a:r>
          </a:p>
          <a:p>
            <a:pPr marL="144000" indent="-144000">
              <a:buSzPct val="140000"/>
              <a:buFont typeface="Arial" pitchFamily="34" charset="0"/>
              <a:buChar char="•"/>
            </a:pPr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 største fagmiljøet med gode muligheter for rekruttering.</a:t>
            </a:r>
          </a:p>
          <a:p>
            <a:pPr marL="144000" indent="-144000">
              <a:buSzPct val="140000"/>
              <a:buFont typeface="Arial" pitchFamily="34" charset="0"/>
              <a:buChar char="•"/>
            </a:pPr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 største arbeidsmarkedet med varierte muligheter for partner.</a:t>
            </a:r>
          </a:p>
          <a:p>
            <a:pPr marL="144000" indent="-144000">
              <a:buSzPct val="140000"/>
              <a:buFont typeface="Arial" pitchFamily="34" charset="0"/>
              <a:buChar char="•"/>
            </a:pPr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Nærhet til Campus, forskningsmiljø og sykepleierutdanning.</a:t>
            </a:r>
          </a:p>
          <a:p>
            <a:pPr marL="144000" indent="-144000">
              <a:buSzPct val="140000"/>
              <a:buFont typeface="Arial" pitchFamily="34" charset="0"/>
              <a:buChar char="•"/>
            </a:pPr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Minst risiko for tap av kompetanse i en interimsperiode.</a:t>
            </a:r>
          </a:p>
          <a:p>
            <a:pPr marL="144000" indent="-144000">
              <a:buSzPct val="140000"/>
            </a:pPr>
            <a:endParaRPr lang="nb-NO" sz="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4000" indent="-144000">
              <a:buSzPct val="140000"/>
              <a:buFont typeface="Arial" pitchFamily="34" charset="0"/>
              <a:buChar char="•"/>
            </a:pPr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 grønt sykehus med tilkobling av industriell fjernvarme.</a:t>
            </a:r>
          </a:p>
          <a:p>
            <a:pPr marL="144000" indent="-144000">
              <a:buSzPct val="140000"/>
              <a:buFont typeface="Arial" pitchFamily="34" charset="0"/>
              <a:buChar char="•"/>
            </a:pPr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Kollektivtilbud og gang/sykkelveger fram til sykehuset.</a:t>
            </a:r>
          </a:p>
          <a:p>
            <a:pPr marL="144000" indent="-144000">
              <a:buSzPct val="140000"/>
              <a:buFont typeface="Arial" pitchFamily="34" charset="0"/>
              <a:buChar char="•"/>
            </a:pPr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 variert kultur- og friluftsliv med regionteater.</a:t>
            </a:r>
          </a:p>
          <a:p>
            <a:pPr marL="144000" indent="-144000">
              <a:buSzPct val="140000"/>
              <a:buFont typeface="Arial" pitchFamily="34" charset="0"/>
              <a:buChar char="•"/>
            </a:pPr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Knutepunkt for E6, E12 og FV12, jernbane, stor havneaktivitet og snart ny stor flyplass.</a:t>
            </a:r>
          </a:p>
          <a:p>
            <a:pPr marL="144000" indent="-144000">
              <a:buSzPct val="140000"/>
            </a:pPr>
            <a:endParaRPr lang="nb-NO" sz="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SzPct val="140000"/>
            </a:pPr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robust vertskommune, et allsidig næringsliv, en av Norges største industriparker og infrastruktur for et stort akuttsykehus.</a:t>
            </a:r>
          </a:p>
          <a:p>
            <a:pPr marL="144000" indent="-144000">
              <a:buSzPct val="140000"/>
              <a:buFont typeface="Arial" pitchFamily="34" charset="0"/>
              <a:buChar char="•"/>
            </a:pPr>
            <a:endParaRPr lang="nb-NO" sz="1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5148064" y="4945732"/>
            <a:ext cx="3528392" cy="159462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/>
            <a:r>
              <a:rPr lang="nb-NO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Kilde: </a:t>
            </a:r>
            <a:r>
              <a:rPr lang="nb-NO" sz="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Kommunestyresak</a:t>
            </a:r>
            <a:endParaRPr lang="nb-NO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345332"/>
            <a:ext cx="2016000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ktangel 84"/>
          <p:cNvSpPr/>
          <p:nvPr/>
        </p:nvSpPr>
        <p:spPr>
          <a:xfrm>
            <a:off x="467544" y="1129308"/>
            <a:ext cx="8208912" cy="3816424"/>
          </a:xfrm>
          <a:prstGeom prst="rect">
            <a:avLst/>
          </a:prstGeom>
          <a:solidFill>
            <a:srgbClr val="B2B2B2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01316"/>
            <a:ext cx="8064000" cy="3672000"/>
          </a:xfrm>
          <a:prstGeom prst="rect">
            <a:avLst/>
          </a:prstGeom>
          <a:noFill/>
          <a:ln w="3175">
            <a:solidFill>
              <a:srgbClr val="B2B2B2"/>
            </a:solidFill>
            <a:miter lim="800000"/>
            <a:headEnd/>
            <a:tailEnd/>
          </a:ln>
          <a:effectLst/>
        </p:spPr>
      </p:pic>
      <p:sp>
        <p:nvSpPr>
          <p:cNvPr id="10" name="Rektangel 9"/>
          <p:cNvSpPr/>
          <p:nvPr/>
        </p:nvSpPr>
        <p:spPr>
          <a:xfrm>
            <a:off x="4139952" y="1273324"/>
            <a:ext cx="4392488" cy="3528393"/>
          </a:xfrm>
          <a:prstGeom prst="rect">
            <a:avLst/>
          </a:prstGeom>
          <a:solidFill>
            <a:schemeClr val="bg1"/>
          </a:solidFill>
          <a:ln w="317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/>
          <p:cNvSpPr/>
          <p:nvPr/>
        </p:nvSpPr>
        <p:spPr>
          <a:xfrm>
            <a:off x="1907704" y="1273322"/>
            <a:ext cx="2160000" cy="3528393"/>
          </a:xfrm>
          <a:prstGeom prst="rect">
            <a:avLst/>
          </a:prstGeom>
          <a:solidFill>
            <a:schemeClr val="bg1"/>
          </a:solidFill>
          <a:ln w="317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21197"/>
            <a:ext cx="8686800" cy="736039"/>
          </a:xfrm>
        </p:spPr>
        <p:txBody>
          <a:bodyPr>
            <a:normAutofit/>
          </a:bodyPr>
          <a:lstStyle/>
          <a:p>
            <a:r>
              <a:rPr lang="nb-NO" dirty="0" smtClean="0"/>
              <a:t>En balansert sykehusstruktur</a:t>
            </a:r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4139952" y="1273324"/>
            <a:ext cx="4392488" cy="3513984"/>
          </a:xfrm>
          <a:prstGeom prst="rect">
            <a:avLst/>
          </a:prstGeom>
          <a:noFill/>
        </p:spPr>
        <p:txBody>
          <a:bodyPr wrap="square" lIns="72000" tIns="432000" rIns="72000" bIns="0" rtlCol="0">
            <a:spAutoFit/>
          </a:bodyPr>
          <a:lstStyle/>
          <a:p>
            <a:r>
              <a:rPr lang="nb-NO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Ekstern ressursgruppe 2019</a:t>
            </a:r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I vurderingen av Mo i Rana som stedet for det store akuttsykehuset, legger ressursgruppen avgjørende vekt på følgende forhold:</a:t>
            </a:r>
          </a:p>
          <a:p>
            <a:endParaRPr lang="nb-NO" sz="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4000" indent="-144000"/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	Byen fremstår som det mest attraktive alternativet når det gjelder muligheten til å rekruttere personell (hovedsakelig som en følge av at Mo i Rana er vesentlig større enn de andre byene).</a:t>
            </a:r>
          </a:p>
          <a:p>
            <a:pPr marL="144000" indent="-144000"/>
            <a:endParaRPr lang="nb-NO" sz="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4000" indent="-144000"/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	Plasseringen gjør at den største andelen av befolkningen når sykehus innen en time etter en akutt skade/sykdom.</a:t>
            </a:r>
          </a:p>
          <a:p>
            <a:pPr marL="144000" indent="-144000"/>
            <a:endParaRPr lang="nb-NO" sz="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4000" indent="-144000"/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	Rana kommune har hatt og forventes å fortsatt ha en positiv befolkningsutvikling. </a:t>
            </a:r>
          </a:p>
          <a:p>
            <a:pPr marL="144000" indent="-144000"/>
            <a:endParaRPr lang="nb-NO" sz="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4000" indent="-144000"/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	Og sist, men ikke minst, fordelen med en etablering nær det største fagmiljøet, både i forhold til sårbarhet i interimsperioden frem til nytt sykehus står ferdig og med tanke på å trygge tilgangen på gode faglige ressurser ved oppstart i nye fasiliteter.</a:t>
            </a:r>
          </a:p>
          <a:p>
            <a:pPr marL="144000" indent="-144000"/>
            <a:endParaRPr lang="nb-NO" sz="11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SzPct val="140000"/>
            </a:pPr>
            <a:endParaRPr lang="nb-NO" sz="1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345331"/>
            <a:ext cx="2016000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kstSylinder 11"/>
          <p:cNvSpPr txBox="1"/>
          <p:nvPr/>
        </p:nvSpPr>
        <p:spPr>
          <a:xfrm>
            <a:off x="4139952" y="1345333"/>
            <a:ext cx="4392488" cy="257369"/>
          </a:xfrm>
          <a:prstGeom prst="rect">
            <a:avLst/>
          </a:prstGeom>
          <a:solidFill>
            <a:srgbClr val="000000">
              <a:alpha val="60000"/>
            </a:srgbClr>
          </a:solidFill>
          <a:effectLst/>
        </p:spPr>
        <p:txBody>
          <a:bodyPr wrap="square" lIns="0" tIns="18000" rIns="0" bIns="54000" rtlCol="0">
            <a:spAutoFit/>
          </a:bodyPr>
          <a:lstStyle/>
          <a:p>
            <a:pPr algn="ctr"/>
            <a:r>
              <a:rPr lang="nb-NO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Ett felles akuttsykehus i Mo i Rana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5148064" y="4945732"/>
            <a:ext cx="3528392" cy="159462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/>
            <a:r>
              <a:rPr lang="nb-NO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Kilde: Rapportkonklusjon</a:t>
            </a:r>
            <a:endParaRPr lang="nb-NO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ktangel 84"/>
          <p:cNvSpPr/>
          <p:nvPr/>
        </p:nvSpPr>
        <p:spPr>
          <a:xfrm>
            <a:off x="467544" y="1129308"/>
            <a:ext cx="8208912" cy="3816424"/>
          </a:xfrm>
          <a:prstGeom prst="rect">
            <a:avLst/>
          </a:prstGeom>
          <a:solidFill>
            <a:srgbClr val="B2B2B2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01316"/>
            <a:ext cx="8064000" cy="3672000"/>
          </a:xfrm>
          <a:prstGeom prst="rect">
            <a:avLst/>
          </a:prstGeom>
          <a:noFill/>
          <a:ln w="3175">
            <a:solidFill>
              <a:srgbClr val="B2B2B2"/>
            </a:solidFill>
            <a:miter lim="800000"/>
            <a:headEnd/>
            <a:tailEnd/>
          </a:ln>
          <a:effectLst/>
        </p:spPr>
      </p:pic>
      <p:sp>
        <p:nvSpPr>
          <p:cNvPr id="10" name="Rektangel 9"/>
          <p:cNvSpPr/>
          <p:nvPr/>
        </p:nvSpPr>
        <p:spPr>
          <a:xfrm>
            <a:off x="4139952" y="1273324"/>
            <a:ext cx="4392488" cy="3528393"/>
          </a:xfrm>
          <a:prstGeom prst="rect">
            <a:avLst/>
          </a:prstGeom>
          <a:solidFill>
            <a:schemeClr val="bg1"/>
          </a:solidFill>
          <a:ln w="317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/>
          <p:cNvSpPr/>
          <p:nvPr/>
        </p:nvSpPr>
        <p:spPr>
          <a:xfrm>
            <a:off x="1907704" y="1273322"/>
            <a:ext cx="2160000" cy="3528393"/>
          </a:xfrm>
          <a:prstGeom prst="rect">
            <a:avLst/>
          </a:prstGeom>
          <a:solidFill>
            <a:schemeClr val="bg1"/>
          </a:solidFill>
          <a:ln w="317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4139952" y="1345333"/>
            <a:ext cx="4392488" cy="257369"/>
          </a:xfrm>
          <a:prstGeom prst="rect">
            <a:avLst/>
          </a:prstGeom>
          <a:solidFill>
            <a:srgbClr val="000000">
              <a:alpha val="60000"/>
            </a:srgbClr>
          </a:solidFill>
          <a:effectLst/>
        </p:spPr>
        <p:txBody>
          <a:bodyPr wrap="square" lIns="0" tIns="18000" rIns="0" bIns="54000" rtlCol="0">
            <a:spAutoFit/>
          </a:bodyPr>
          <a:lstStyle/>
          <a:p>
            <a:pPr algn="ctr"/>
            <a:r>
              <a:rPr lang="nb-NO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Helgelandssykehusets økonomiske bæreevne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21197"/>
            <a:ext cx="8686800" cy="736039"/>
          </a:xfrm>
        </p:spPr>
        <p:txBody>
          <a:bodyPr>
            <a:normAutofit/>
          </a:bodyPr>
          <a:lstStyle/>
          <a:p>
            <a:r>
              <a:rPr lang="nb-NO" dirty="0" smtClean="0"/>
              <a:t>En bærekraftig sykehusøkonomi</a:t>
            </a:r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4139952" y="1273324"/>
            <a:ext cx="4392488" cy="3467818"/>
          </a:xfrm>
          <a:prstGeom prst="rect">
            <a:avLst/>
          </a:prstGeom>
          <a:noFill/>
        </p:spPr>
        <p:txBody>
          <a:bodyPr wrap="square" lIns="72000" tIns="432000" rIns="72000" bIns="0" rtlCol="0">
            <a:spAutoFit/>
          </a:bodyPr>
          <a:lstStyle/>
          <a:p>
            <a:r>
              <a:rPr lang="nb-NO" sz="11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Deloitte</a:t>
            </a:r>
            <a:r>
              <a:rPr lang="nb-NO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2019</a:t>
            </a:r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Hovedkonklusjon en maksimal investeringsevne på 3,2 milliarder kroner (forutsatt dagens rentenivå).</a:t>
            </a:r>
          </a:p>
          <a:p>
            <a:endParaRPr lang="nb-NO" sz="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Rangering på grunnlag av investeringskostnader (de 4 første alternativene forutsetter gjenbruk av dagens bygningsmasse):</a:t>
            </a:r>
          </a:p>
          <a:p>
            <a:endParaRPr lang="nb-NO" sz="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4000" indent="-144000">
              <a:buFont typeface="+mj-lt"/>
              <a:buAutoNum type="arabicPeriod"/>
            </a:pPr>
            <a:r>
              <a:rPr lang="nb-NO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Stort akuttsykehus i Mo i Rana med akuttsykehus i Sandnessjøen: 1,0 mrd. kr.</a:t>
            </a:r>
          </a:p>
          <a:p>
            <a:pPr marL="144000" indent="-144000">
              <a:buFont typeface="+mj-lt"/>
              <a:buAutoNum type="arabicPeriod"/>
            </a:pPr>
            <a:r>
              <a:rPr lang="nb-NO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Stort akuttsykehus i Sandnessjøen med akuttsykehus i Mo i Rana: 1,4 mrd. kr.</a:t>
            </a:r>
          </a:p>
          <a:p>
            <a:pPr marL="144000" indent="-144000">
              <a:buFont typeface="+mj-lt"/>
              <a:buAutoNum type="arabicPeriod"/>
            </a:pPr>
            <a:r>
              <a:rPr lang="nb-NO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Ett fellessykehus i Mo i Rana: 1,5 mrd. kr.</a:t>
            </a:r>
          </a:p>
          <a:p>
            <a:pPr marL="144000" indent="-144000">
              <a:buFont typeface="+mj-lt"/>
              <a:buAutoNum type="arabicPeriod"/>
            </a:pPr>
            <a:r>
              <a:rPr lang="nb-NO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Ett fellessykehus i Sandnessjøen: 2,0 mrd. kr.</a:t>
            </a:r>
          </a:p>
          <a:p>
            <a:pPr marL="144000" indent="-144000">
              <a:buFont typeface="+mj-lt"/>
              <a:buAutoNum type="arabicPeriod"/>
            </a:pPr>
            <a:r>
              <a:rPr lang="nb-NO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Ett fellessykehus med nye bygninger på ny tomt på Helgeland: 3,5 mrd. kr.</a:t>
            </a:r>
          </a:p>
          <a:p>
            <a:endParaRPr lang="nb-NO" sz="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tillegg er det behov for å investere i </a:t>
            </a:r>
            <a:r>
              <a:rPr lang="nb-NO" sz="11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DMS-er</a:t>
            </a:r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nb-NO" sz="11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prehospitale</a:t>
            </a:r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tjenester, utstyr osv.</a:t>
            </a:r>
          </a:p>
          <a:p>
            <a:endParaRPr lang="nb-NO" sz="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Rangering på grunnlag av driftskostnader (netto nåverdi kombinerer framtidige kapitalkostnader med endring i driftskostnader ved ny struktur):</a:t>
            </a:r>
          </a:p>
          <a:p>
            <a:endParaRPr lang="nb-NO" sz="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4000" indent="-144000">
              <a:buFont typeface="+mj-lt"/>
              <a:buAutoNum type="arabicPeriod"/>
            </a:pPr>
            <a:r>
              <a:rPr lang="nb-NO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 beste alternativet er stort akuttsykehus i Mo i Rana med akuttsykehus i Sandnessjøen: -247 mill. kr.</a:t>
            </a:r>
          </a:p>
          <a:p>
            <a:pPr marL="144000" indent="-144000">
              <a:buFont typeface="+mj-lt"/>
              <a:buAutoNum type="arabicPeriod"/>
            </a:pPr>
            <a:r>
              <a:rPr lang="nb-NO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 nest beste alternativet er fellessykehus i Mo i Rana: -365 mill. kr.</a:t>
            </a:r>
            <a:endParaRPr lang="nb-NO" sz="1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345332"/>
            <a:ext cx="2016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849388"/>
            <a:ext cx="2016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3649588"/>
            <a:ext cx="2016000" cy="78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kstSylinder 16"/>
          <p:cNvSpPr txBox="1"/>
          <p:nvPr/>
        </p:nvSpPr>
        <p:spPr>
          <a:xfrm>
            <a:off x="5148064" y="4945732"/>
            <a:ext cx="3528392" cy="159462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/>
            <a:r>
              <a:rPr lang="nb-NO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Kilde: Analysekonklusjon</a:t>
            </a:r>
            <a:endParaRPr lang="nb-NO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1" name="Rett linje 20"/>
          <p:cNvCxnSpPr/>
          <p:nvPr/>
        </p:nvCxnSpPr>
        <p:spPr>
          <a:xfrm>
            <a:off x="4211960" y="2088000"/>
            <a:ext cx="4248472" cy="0"/>
          </a:xfrm>
          <a:prstGeom prst="line">
            <a:avLst/>
          </a:prstGeom>
          <a:ln w="3175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linje 21"/>
          <p:cNvCxnSpPr/>
          <p:nvPr/>
        </p:nvCxnSpPr>
        <p:spPr>
          <a:xfrm>
            <a:off x="4211960" y="3690000"/>
            <a:ext cx="4248472" cy="0"/>
          </a:xfrm>
          <a:prstGeom prst="line">
            <a:avLst/>
          </a:prstGeom>
          <a:ln w="3175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ktangel 84"/>
          <p:cNvSpPr/>
          <p:nvPr/>
        </p:nvSpPr>
        <p:spPr>
          <a:xfrm>
            <a:off x="467544" y="1129308"/>
            <a:ext cx="8208912" cy="3816424"/>
          </a:xfrm>
          <a:prstGeom prst="rect">
            <a:avLst/>
          </a:prstGeom>
          <a:solidFill>
            <a:srgbClr val="B2B2B2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01316"/>
            <a:ext cx="8064000" cy="3672000"/>
          </a:xfrm>
          <a:prstGeom prst="rect">
            <a:avLst/>
          </a:prstGeom>
          <a:noFill/>
          <a:ln w="3175">
            <a:solidFill>
              <a:srgbClr val="B2B2B2"/>
            </a:solidFill>
            <a:miter lim="800000"/>
            <a:headEnd/>
            <a:tailEnd/>
          </a:ln>
          <a:effectLst/>
        </p:spPr>
      </p:pic>
      <p:sp>
        <p:nvSpPr>
          <p:cNvPr id="10" name="Rektangel 9"/>
          <p:cNvSpPr/>
          <p:nvPr/>
        </p:nvSpPr>
        <p:spPr>
          <a:xfrm>
            <a:off x="4139952" y="1273324"/>
            <a:ext cx="4392488" cy="3528393"/>
          </a:xfrm>
          <a:prstGeom prst="rect">
            <a:avLst/>
          </a:prstGeom>
          <a:solidFill>
            <a:schemeClr val="bg1"/>
          </a:solidFill>
          <a:ln w="317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/>
          <p:cNvSpPr/>
          <p:nvPr/>
        </p:nvSpPr>
        <p:spPr>
          <a:xfrm>
            <a:off x="1907704" y="1273322"/>
            <a:ext cx="2160000" cy="3528393"/>
          </a:xfrm>
          <a:prstGeom prst="rect">
            <a:avLst/>
          </a:prstGeom>
          <a:solidFill>
            <a:schemeClr val="bg1"/>
          </a:solidFill>
          <a:ln w="317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4139952" y="1345333"/>
            <a:ext cx="4392488" cy="257369"/>
          </a:xfrm>
          <a:prstGeom prst="rect">
            <a:avLst/>
          </a:prstGeom>
          <a:solidFill>
            <a:srgbClr val="000000">
              <a:alpha val="60000"/>
            </a:srgbClr>
          </a:solidFill>
          <a:effectLst/>
        </p:spPr>
        <p:txBody>
          <a:bodyPr wrap="square" lIns="0" tIns="18000" rIns="0" bIns="54000" rtlCol="0">
            <a:spAutoFit/>
          </a:bodyPr>
          <a:lstStyle/>
          <a:p>
            <a:pPr algn="ctr"/>
            <a:r>
              <a:rPr lang="nb-NO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Helgelandssykehusets økonomiske bæreevne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21197"/>
            <a:ext cx="8686800" cy="736039"/>
          </a:xfrm>
        </p:spPr>
        <p:txBody>
          <a:bodyPr>
            <a:normAutofit/>
          </a:bodyPr>
          <a:lstStyle/>
          <a:p>
            <a:r>
              <a:rPr lang="nb-NO" dirty="0" smtClean="0"/>
              <a:t>En bærekraftig sykehusøkonomi</a:t>
            </a:r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4139952" y="1273324"/>
            <a:ext cx="4392488" cy="2144379"/>
          </a:xfrm>
          <a:prstGeom prst="rect">
            <a:avLst/>
          </a:prstGeom>
          <a:noFill/>
        </p:spPr>
        <p:txBody>
          <a:bodyPr wrap="square" lIns="72000" tIns="432000" rIns="72000" bIns="0" rtlCol="0">
            <a:spAutoFit/>
          </a:bodyPr>
          <a:lstStyle/>
          <a:p>
            <a:r>
              <a:rPr lang="nb-NO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SINTEF 2019</a:t>
            </a:r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Valg av investeringsnivå bør velges slik at man har en stor grad av trygghet for å kunne bære kostnadene. </a:t>
            </a:r>
          </a:p>
          <a:p>
            <a:endParaRPr lang="nb-NO" sz="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Helgelandssykehuset synes å ha mulighet til å velge en </a:t>
            </a:r>
            <a:r>
              <a:rPr lang="nb-NO" sz="11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investerings-profil</a:t>
            </a:r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slik at dette kan oppnås, men da må det hele sees i et noe lengre perspektiv og eksisterende bygningsmasse bør også benyttes.</a:t>
            </a:r>
          </a:p>
          <a:p>
            <a:endParaRPr lang="nb-NO" sz="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Eksempel på krav til årlige driftinnsparinger, ekskl. årlig </a:t>
            </a:r>
            <a:r>
              <a:rPr lang="nb-NO" sz="11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overskudds-krav</a:t>
            </a:r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ved en investering på 4 mrd. kr, forutsatt et rentenivå på 5 % og 100 % lånefinansiering (hele 1.000):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649588"/>
            <a:ext cx="2016000" cy="78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kstSylinder 16"/>
          <p:cNvSpPr txBox="1"/>
          <p:nvPr/>
        </p:nvSpPr>
        <p:spPr>
          <a:xfrm>
            <a:off x="5148064" y="4945732"/>
            <a:ext cx="3528392" cy="159462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/>
            <a:r>
              <a:rPr lang="nb-NO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Kilde: Rapportkonklusjon</a:t>
            </a:r>
            <a:endParaRPr lang="nb-NO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345332"/>
            <a:ext cx="20160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3649588"/>
            <a:ext cx="2016000" cy="77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1849388"/>
            <a:ext cx="2016000" cy="17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3505572"/>
            <a:ext cx="4248000" cy="1187984"/>
          </a:xfrm>
          <a:prstGeom prst="rect">
            <a:avLst/>
          </a:prstGeom>
          <a:noFill/>
          <a:ln w="3175">
            <a:solidFill>
              <a:srgbClr val="333333"/>
            </a:solidFill>
            <a:miter lim="800000"/>
            <a:headEnd/>
            <a:tailEnd/>
          </a:ln>
        </p:spPr>
      </p:pic>
      <p:cxnSp>
        <p:nvCxnSpPr>
          <p:cNvPr id="15" name="Rett linje 14"/>
          <p:cNvCxnSpPr/>
          <p:nvPr/>
        </p:nvCxnSpPr>
        <p:spPr>
          <a:xfrm>
            <a:off x="4211960" y="2844000"/>
            <a:ext cx="4248472" cy="0"/>
          </a:xfrm>
          <a:prstGeom prst="line">
            <a:avLst/>
          </a:prstGeom>
          <a:ln w="3175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ktangel 84"/>
          <p:cNvSpPr/>
          <p:nvPr/>
        </p:nvSpPr>
        <p:spPr>
          <a:xfrm>
            <a:off x="467544" y="1129308"/>
            <a:ext cx="8208912" cy="3816424"/>
          </a:xfrm>
          <a:prstGeom prst="rect">
            <a:avLst/>
          </a:prstGeom>
          <a:solidFill>
            <a:srgbClr val="B2B2B2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01316"/>
            <a:ext cx="8064000" cy="3672000"/>
          </a:xfrm>
          <a:prstGeom prst="rect">
            <a:avLst/>
          </a:prstGeom>
          <a:noFill/>
          <a:ln w="3175">
            <a:solidFill>
              <a:srgbClr val="B2B2B2"/>
            </a:solidFill>
            <a:miter lim="800000"/>
            <a:headEnd/>
            <a:tailEnd/>
          </a:ln>
          <a:effectLst/>
        </p:spPr>
      </p:pic>
      <p:sp>
        <p:nvSpPr>
          <p:cNvPr id="10" name="Rektangel 9"/>
          <p:cNvSpPr/>
          <p:nvPr/>
        </p:nvSpPr>
        <p:spPr>
          <a:xfrm>
            <a:off x="4139952" y="1273324"/>
            <a:ext cx="4392488" cy="3528393"/>
          </a:xfrm>
          <a:prstGeom prst="rect">
            <a:avLst/>
          </a:prstGeom>
          <a:solidFill>
            <a:schemeClr val="bg1"/>
          </a:solidFill>
          <a:ln w="317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/>
          <p:cNvSpPr/>
          <p:nvPr/>
        </p:nvSpPr>
        <p:spPr>
          <a:xfrm>
            <a:off x="1907704" y="1273322"/>
            <a:ext cx="2160000" cy="3528393"/>
          </a:xfrm>
          <a:prstGeom prst="rect">
            <a:avLst/>
          </a:prstGeom>
          <a:solidFill>
            <a:schemeClr val="bg1"/>
          </a:solidFill>
          <a:ln w="3175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21197"/>
            <a:ext cx="8686800" cy="736039"/>
          </a:xfrm>
        </p:spPr>
        <p:txBody>
          <a:bodyPr>
            <a:normAutofit/>
          </a:bodyPr>
          <a:lstStyle/>
          <a:p>
            <a:r>
              <a:rPr lang="nb-NO" dirty="0" smtClean="0"/>
              <a:t>En framtidsretta sykehuslokalisering</a:t>
            </a:r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4139952" y="1273324"/>
            <a:ext cx="4392488" cy="3590929"/>
          </a:xfrm>
          <a:prstGeom prst="rect">
            <a:avLst/>
          </a:prstGeom>
          <a:noFill/>
        </p:spPr>
        <p:txBody>
          <a:bodyPr wrap="square" lIns="72000" tIns="432000" rIns="72000" bIns="0" rtlCol="0">
            <a:spAutoFit/>
          </a:bodyPr>
          <a:lstStyle/>
          <a:p>
            <a:r>
              <a:rPr lang="nb-NO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Vista Analyse 2018</a:t>
            </a:r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Vår gjennomgang og vurdering av lokaliseringsspørsmålet viser at alle faktorene trekker i retning av</a:t>
            </a:r>
          </a:p>
          <a:p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 i Rana som det mest attraktive lokaliseringsstedet for et nytt, stort akuttsykehus, for å ivareta disse hensynene på en best</a:t>
            </a:r>
          </a:p>
          <a:p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mulig måte.</a:t>
            </a:r>
          </a:p>
          <a:p>
            <a:endParaRPr lang="nb-NO" sz="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Dersom man i tillegg til et stort akuttsykehus, også velger å ha et akuttsykehus i en av de byene hvor det store akuttsykehuset ikke lokaliseres, bør det store akuttsykehuset av hensyn til rekruttering legges til Mo i Rana. </a:t>
            </a:r>
          </a:p>
          <a:p>
            <a:endParaRPr lang="nb-NO" sz="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Konkurransen om kompetent helsepersonell forventes å bli enda sterkere i framtida enn i dag, og all erfaring tyder på at sykehus i mindre byer vil tape i denne konkurransen. En bør derfor velge løsningen med ett, stort akuttsykehus. </a:t>
            </a:r>
          </a:p>
          <a:p>
            <a:endParaRPr lang="nb-NO" sz="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Dette bør lokaliseres til det </a:t>
            </a:r>
            <a:r>
              <a:rPr lang="nb-NO" sz="11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byområdet</a:t>
            </a:r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som samlet sett framstår </a:t>
            </a:r>
          </a:p>
          <a:p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 mest attraktivt for rekruttering, og som dermed øker </a:t>
            </a:r>
          </a:p>
          <a:p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sannsynligheten for at sykehuset blir en suksess. Dette </a:t>
            </a:r>
          </a:p>
          <a:p>
            <a:r>
              <a:rPr lang="nb-NO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oppnås ved å lokalisere sykehuset i Mo i Rana. </a:t>
            </a:r>
            <a:endParaRPr lang="nb-NO" sz="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4139952" y="1345333"/>
            <a:ext cx="4392488" cy="257369"/>
          </a:xfrm>
          <a:prstGeom prst="rect">
            <a:avLst/>
          </a:prstGeom>
          <a:solidFill>
            <a:srgbClr val="000000">
              <a:alpha val="60000"/>
            </a:srgbClr>
          </a:solidFill>
          <a:effectLst/>
        </p:spPr>
        <p:txBody>
          <a:bodyPr wrap="square" lIns="0" tIns="18000" rIns="0" bIns="54000" rtlCol="0">
            <a:spAutoFit/>
          </a:bodyPr>
          <a:lstStyle/>
          <a:p>
            <a:pPr algn="ctr"/>
            <a:r>
              <a:rPr lang="nb-NO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 i Rana mest attraktivt lokaliseringssted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5148064" y="4945732"/>
            <a:ext cx="3528392" cy="159462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/>
            <a:r>
              <a:rPr lang="nb-NO" sz="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Kilde: Rapportkonklusjon</a:t>
            </a:r>
            <a:endParaRPr lang="nb-NO" sz="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345332"/>
            <a:ext cx="2014822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f9da90df-27cb-450d-967e-c4378a4f0326">
      <Terms xmlns="http://schemas.microsoft.com/office/infopath/2007/PartnerControls"/>
    </TaxKeywordTaxHTField>
    <PublishingExpirationDate xmlns="http://schemas.microsoft.com/sharepoint/v3" xsi:nil="true"/>
    <TaxCatchAll xmlns="f9da90df-27cb-450d-967e-c4378a4f0326"/>
    <PublishingStartDate xmlns="http://schemas.microsoft.com/sharepoint/v3" xsi:nil="true"/>
    <FNSPRollUpIngress xmlns="f9da90df-27cb-450d-967e-c4378a4f032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CEB169A87453445ACBDFA60503FA40E" ma:contentTypeVersion="23" ma:contentTypeDescription="Opprett et nytt dokument." ma:contentTypeScope="" ma:versionID="8cefe597a89b17a94bb93b402e2b2b2a">
  <xsd:schema xmlns:xsd="http://www.w3.org/2001/XMLSchema" xmlns:xs="http://www.w3.org/2001/XMLSchema" xmlns:p="http://schemas.microsoft.com/office/2006/metadata/properties" xmlns:ns1="http://schemas.microsoft.com/sharepoint/v3" xmlns:ns2="f9da90df-27cb-450d-967e-c4378a4f0326" targetNamespace="http://schemas.microsoft.com/office/2006/metadata/properties" ma:root="true" ma:fieldsID="2985c7e7939ea41cebc2f7d68976123b" ns1:_="" ns2:_="">
    <xsd:import namespace="http://schemas.microsoft.com/sharepoint/v3"/>
    <xsd:import namespace="f9da90df-27cb-450d-967e-c4378a4f032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KeywordTaxHTField" minOccurs="0"/>
                <xsd:element ref="ns2:TaxCatchAll" minOccurs="0"/>
                <xsd:element ref="ns2:TaxCatchAllLabel" minOccurs="0"/>
                <xsd:element ref="ns2:FNSPRollUpIngres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9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da90df-27cb-450d-967e-c4378a4f0326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0" nillable="true" ma:taxonomy="true" ma:internalName="TaxKeywordTaxHTField" ma:taxonomyFieldName="TaxKeyword" ma:displayName="Nøkkelord" ma:default="" ma:fieldId="{23f27201-bee3-471e-b2e7-b64fd8b7ca38}" ma:taxonomyMulti="true" ma:sspId="d0f0af97-1df2-4d6b-9e49-08feee2b95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description="" ma:hidden="true" ma:list="{02674acb-5c9b-4f25-ba24-ee88e70a79d9}" ma:internalName="TaxCatchAll" ma:showField="CatchAllData" ma:web="f9da90df-27cb-450d-967e-c4378a4f03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description="" ma:hidden="true" ma:list="{02674acb-5c9b-4f25-ba24-ee88e70a79d9}" ma:internalName="TaxCatchAllLabel" ma:readOnly="true" ma:showField="CatchAllDataLabel" ma:web="f9da90df-27cb-450d-967e-c4378a4f03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NSPRollUpIngress" ma:index="14" nillable="true" ma:displayName="Utlistingsingress" ma:default="" ma:description="Teksten vises i oversikter og utlistinger" ma:internalName="FNSPRollUpIngres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C91F3D-A99A-40AA-9BE5-BE6A777C2FF3}"/>
</file>

<file path=customXml/itemProps2.xml><?xml version="1.0" encoding="utf-8"?>
<ds:datastoreItem xmlns:ds="http://schemas.openxmlformats.org/officeDocument/2006/customXml" ds:itemID="{0AF6449F-388A-489B-A8BA-C3BBC6C0A56A}"/>
</file>

<file path=customXml/itemProps3.xml><?xml version="1.0" encoding="utf-8"?>
<ds:datastoreItem xmlns:ds="http://schemas.openxmlformats.org/officeDocument/2006/customXml" ds:itemID="{1A31BF53-FD82-4338-AF5A-E7861B9CCB98}"/>
</file>

<file path=docProps/app.xml><?xml version="1.0" encoding="utf-8"?>
<Properties xmlns="http://schemas.openxmlformats.org/officeDocument/2006/extended-properties" xmlns:vt="http://schemas.openxmlformats.org/officeDocument/2006/docPropsVTypes">
  <TotalTime>91407</TotalTime>
  <Words>1829</Words>
  <Application>Microsoft Office PowerPoint</Application>
  <PresentationFormat>Skjermfremvisning (16:10)</PresentationFormat>
  <Paragraphs>198</Paragraphs>
  <Slides>12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Tahoma</vt:lpstr>
      <vt:lpstr>Office-tema</vt:lpstr>
      <vt:lpstr>Sammendrag 01.08.19 Helgelandssykehuset 2025</vt:lpstr>
      <vt:lpstr>Regionens framtidige lokalsykehus</vt:lpstr>
      <vt:lpstr>En balansert sykehusstruktur</vt:lpstr>
      <vt:lpstr>En balansert sykehusstruktur</vt:lpstr>
      <vt:lpstr>En balansert sykehusstruktur</vt:lpstr>
      <vt:lpstr>En balansert sykehusstruktur</vt:lpstr>
      <vt:lpstr>En bærekraftig sykehusøkonomi</vt:lpstr>
      <vt:lpstr>En bærekraftig sykehusøkonomi</vt:lpstr>
      <vt:lpstr>En framtidsretta sykehuslokalisering</vt:lpstr>
      <vt:lpstr>Helseministerens klare sykehussignal</vt:lpstr>
      <vt:lpstr>Nøkkeltall for regionen og helseforetaket</vt:lpstr>
      <vt:lpstr>Myter i sykehussaken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Jan Erik</dc:creator>
  <cp:keywords>_£Bilde</cp:keywords>
  <cp:lastModifiedBy>Myrvang Merethe</cp:lastModifiedBy>
  <cp:revision>5001</cp:revision>
  <cp:lastPrinted>2017-01-24T10:03:16Z</cp:lastPrinted>
  <dcterms:created xsi:type="dcterms:W3CDTF">2013-07-15T19:15:37Z</dcterms:created>
  <dcterms:modified xsi:type="dcterms:W3CDTF">2019-08-30T11:56:48Z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0x010100DCEB169A87453445ACBDFA60503FA40E</vt:lpwstr>
  </property>
</Properties>
</file>