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0" r:id="rId2"/>
    <p:sldId id="258" r:id="rId3"/>
  </p:sldIdLst>
  <p:sldSz cx="9906000" cy="6858000" type="A4"/>
  <p:notesSz cx="9926638" cy="6797675"/>
  <p:defaultTextStyle>
    <a:defPPr>
      <a:defRPr lang="nb-NO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557"/>
    <a:srgbClr val="2DA8A8"/>
    <a:srgbClr val="E4792F"/>
    <a:srgbClr val="005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2"/>
    <p:restoredTop sz="92857"/>
  </p:normalViewPr>
  <p:slideViewPr>
    <p:cSldViewPr snapToGrid="0" snapToObjects="1">
      <p:cViewPr varScale="1">
        <p:scale>
          <a:sx n="78" d="100"/>
          <a:sy n="78" d="100"/>
        </p:scale>
        <p:origin x="1254" y="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handoutMaster" Target="handoutMasters/handoutMaster1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5623372" y="0"/>
            <a:ext cx="4301543" cy="33988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D8ED92C-EB9E-494A-A070-D9BF7996D2A0}" type="datetimeFigureOut">
              <a:rPr lang="nb-NO" altLang="nb-NO"/>
              <a:pPr/>
              <a:t>14.09.2026</a:t>
            </a:fld>
            <a:endParaRPr lang="nb-NO" alt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5623372" y="6456218"/>
            <a:ext cx="4301543" cy="3398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E45FAD6-48FB-D745-82FC-05B80025E6A6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191621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3988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134D71-42F9-CB4D-A5D4-312ED0FC0194}" type="datetimeFigureOut">
              <a:rPr lang="nb-NO" altLang="nb-NO"/>
              <a:pPr/>
              <a:t>14.09.2026</a:t>
            </a:fld>
            <a:endParaRPr lang="nb-NO" alt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122613" y="509588"/>
            <a:ext cx="36814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5623372" y="6456218"/>
            <a:ext cx="4301543" cy="3398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CD6F28-7DC7-7344-8D9B-88FEBE696A2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0122737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328613" y="1303338"/>
            <a:ext cx="4303712" cy="2043112"/>
          </a:xfrm>
          <a:prstGeom prst="rect">
            <a:avLst/>
          </a:prstGeom>
          <a:noFill/>
          <a:ln>
            <a:solidFill>
              <a:srgbClr val="E46C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6" name="Rektangel 5"/>
          <p:cNvSpPr/>
          <p:nvPr/>
        </p:nvSpPr>
        <p:spPr>
          <a:xfrm>
            <a:off x="5289550" y="0"/>
            <a:ext cx="4287838" cy="796925"/>
          </a:xfrm>
          <a:prstGeom prst="rect">
            <a:avLst/>
          </a:prstGeom>
          <a:solidFill>
            <a:srgbClr val="00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pic>
        <p:nvPicPr>
          <p:cNvPr id="7" name="Bilde 11" descr="03-LM-logo-ORIGI-hvit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160338"/>
            <a:ext cx="24415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ktangel 7"/>
          <p:cNvSpPr/>
          <p:nvPr/>
        </p:nvSpPr>
        <p:spPr>
          <a:xfrm>
            <a:off x="344488" y="0"/>
            <a:ext cx="4287837" cy="796925"/>
          </a:xfrm>
          <a:prstGeom prst="rect">
            <a:avLst/>
          </a:prstGeom>
          <a:solidFill>
            <a:srgbClr val="00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9" name="Rektangel 8"/>
          <p:cNvSpPr/>
          <p:nvPr/>
        </p:nvSpPr>
        <p:spPr>
          <a:xfrm>
            <a:off x="344488" y="6684963"/>
            <a:ext cx="4287837" cy="180975"/>
          </a:xfrm>
          <a:prstGeom prst="rect">
            <a:avLst/>
          </a:prstGeom>
          <a:solidFill>
            <a:srgbClr val="00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sp>
        <p:nvSpPr>
          <p:cNvPr id="10" name="Rektangel 9"/>
          <p:cNvSpPr/>
          <p:nvPr/>
        </p:nvSpPr>
        <p:spPr>
          <a:xfrm>
            <a:off x="5289550" y="6677025"/>
            <a:ext cx="4287838" cy="180975"/>
          </a:xfrm>
          <a:prstGeom prst="rect">
            <a:avLst/>
          </a:prstGeom>
          <a:solidFill>
            <a:srgbClr val="00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grpSp>
        <p:nvGrpSpPr>
          <p:cNvPr id="11" name="Gruppe 11"/>
          <p:cNvGrpSpPr>
            <a:grpSpLocks/>
          </p:cNvGrpSpPr>
          <p:nvPr/>
        </p:nvGrpSpPr>
        <p:grpSpPr bwMode="auto">
          <a:xfrm>
            <a:off x="304800" y="5087938"/>
            <a:ext cx="4398963" cy="249237"/>
            <a:chOff x="305119" y="3792960"/>
            <a:chExt cx="4398645" cy="249238"/>
          </a:xfrm>
        </p:grpSpPr>
        <p:sp>
          <p:nvSpPr>
            <p:cNvPr id="12" name="Plassholder for tekst 25"/>
            <p:cNvSpPr txBox="1">
              <a:spLocks/>
            </p:cNvSpPr>
            <p:nvPr/>
          </p:nvSpPr>
          <p:spPr bwMode="auto">
            <a:xfrm>
              <a:off x="328930" y="3792960"/>
              <a:ext cx="4374834" cy="249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20000"/>
                </a:spcBef>
                <a:buFont typeface="Arial" charset="0"/>
                <a:buNone/>
              </a:pPr>
              <a:r>
                <a:rPr lang="nb-NO" altLang="nb-NO" sz="1000">
                  <a:latin typeface="Arial" charset="0"/>
                </a:rPr>
                <a:t>Våre samarbeidspartnere</a:t>
              </a:r>
            </a:p>
          </p:txBody>
        </p:sp>
        <p:cxnSp>
          <p:nvCxnSpPr>
            <p:cNvPr id="13" name="Rett linje 12"/>
            <p:cNvCxnSpPr>
              <a:endCxn id="21" idx="2"/>
            </p:cNvCxnSpPr>
            <p:nvPr/>
          </p:nvCxnSpPr>
          <p:spPr>
            <a:xfrm>
              <a:off x="328930" y="3981873"/>
              <a:ext cx="4233556" cy="0"/>
            </a:xfrm>
            <a:prstGeom prst="line">
              <a:avLst/>
            </a:prstGeom>
            <a:ln w="12700" cmpd="sng">
              <a:solidFill>
                <a:srgbClr val="E4792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Ellipse 13"/>
            <p:cNvSpPr/>
            <p:nvPr/>
          </p:nvSpPr>
          <p:spPr>
            <a:xfrm>
              <a:off x="4562486" y="3946948"/>
              <a:ext cx="69845" cy="69850"/>
            </a:xfrm>
            <a:prstGeom prst="ellipse">
              <a:avLst/>
            </a:prstGeom>
            <a:solidFill>
              <a:srgbClr val="0050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5" name="Ellipse 14"/>
            <p:cNvSpPr/>
            <p:nvPr/>
          </p:nvSpPr>
          <p:spPr>
            <a:xfrm flipH="1">
              <a:off x="305119" y="3959648"/>
              <a:ext cx="46035" cy="44450"/>
            </a:xfrm>
            <a:prstGeom prst="ellipse">
              <a:avLst/>
            </a:prstGeom>
            <a:solidFill>
              <a:srgbClr val="0050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b-NO"/>
                <a:t> </a:t>
              </a:r>
            </a:p>
          </p:txBody>
        </p:sp>
      </p:grpSp>
      <p:grpSp>
        <p:nvGrpSpPr>
          <p:cNvPr id="16" name="Gruppe 16"/>
          <p:cNvGrpSpPr>
            <a:grpSpLocks/>
          </p:cNvGrpSpPr>
          <p:nvPr/>
        </p:nvGrpSpPr>
        <p:grpSpPr bwMode="auto">
          <a:xfrm>
            <a:off x="257175" y="1497013"/>
            <a:ext cx="139700" cy="319087"/>
            <a:chOff x="2648503" y="2040352"/>
            <a:chExt cx="465298" cy="1071148"/>
          </a:xfrm>
        </p:grpSpPr>
        <p:sp>
          <p:nvSpPr>
            <p:cNvPr id="17" name="Rektangel 16"/>
            <p:cNvSpPr/>
            <p:nvPr/>
          </p:nvSpPr>
          <p:spPr>
            <a:xfrm>
              <a:off x="2764828" y="2413389"/>
              <a:ext cx="232649" cy="346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8" name="Ellipse 17"/>
            <p:cNvSpPr/>
            <p:nvPr/>
          </p:nvSpPr>
          <p:spPr>
            <a:xfrm>
              <a:off x="2674942" y="2701161"/>
              <a:ext cx="412423" cy="410339"/>
            </a:xfrm>
            <a:prstGeom prst="ellipse">
              <a:avLst/>
            </a:prstGeom>
            <a:solidFill>
              <a:srgbClr val="E479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9" name="Ellipse 18"/>
            <p:cNvSpPr/>
            <p:nvPr/>
          </p:nvSpPr>
          <p:spPr>
            <a:xfrm>
              <a:off x="2648503" y="2040352"/>
              <a:ext cx="465298" cy="463630"/>
            </a:xfrm>
            <a:prstGeom prst="ellipse">
              <a:avLst/>
            </a:prstGeom>
            <a:solidFill>
              <a:srgbClr val="E479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0" name="Ellipse 19"/>
            <p:cNvSpPr/>
            <p:nvPr/>
          </p:nvSpPr>
          <p:spPr>
            <a:xfrm>
              <a:off x="2696092" y="2088312"/>
              <a:ext cx="370123" cy="3677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21" name="Ellipse 20"/>
            <p:cNvSpPr/>
            <p:nvPr/>
          </p:nvSpPr>
          <p:spPr>
            <a:xfrm>
              <a:off x="2764828" y="2157592"/>
              <a:ext cx="232649" cy="234481"/>
            </a:xfrm>
            <a:prstGeom prst="ellipse">
              <a:avLst/>
            </a:prstGeom>
            <a:solidFill>
              <a:srgbClr val="E479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5289955" y="1797884"/>
            <a:ext cx="4287837" cy="421173"/>
          </a:xfrm>
          <a:noFill/>
          <a:ln>
            <a:noFill/>
          </a:ln>
        </p:spPr>
        <p:txBody>
          <a:bodyPr lIns="360000" tIns="0" rIns="360000" bIns="0"/>
          <a:lstStyle>
            <a:lvl1pPr marL="180000" indent="-180000" algn="ctr">
              <a:spcBef>
                <a:spcPts val="0"/>
              </a:spcBef>
              <a:buFont typeface="Lucida Grande"/>
              <a:buChar char="-"/>
              <a:defRPr sz="14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289956" y="797256"/>
            <a:ext cx="4287836" cy="1000628"/>
          </a:xfrm>
          <a:noFill/>
          <a:ln>
            <a:noFill/>
          </a:ln>
        </p:spPr>
        <p:txBody>
          <a:bodyPr lIns="360000" tIns="0" rIns="360000" bIns="0" anchor="b"/>
          <a:lstStyle>
            <a:lvl1pPr algn="ctr">
              <a:defRPr>
                <a:solidFill>
                  <a:srgbClr val="14131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25" name="Plassholder for bilde 12"/>
          <p:cNvSpPr>
            <a:spLocks noGrp="1"/>
          </p:cNvSpPr>
          <p:nvPr>
            <p:ph type="pic" sz="quarter" idx="10"/>
          </p:nvPr>
        </p:nvSpPr>
        <p:spPr>
          <a:xfrm>
            <a:off x="5289550" y="2219057"/>
            <a:ext cx="4287432" cy="3317284"/>
          </a:xfrm>
          <a:solidFill>
            <a:schemeClr val="bg1">
              <a:lumMod val="75000"/>
            </a:schemeClr>
          </a:solidFill>
          <a:ln w="9525" cmpd="sng">
            <a:noFill/>
          </a:ln>
          <a:effectLst/>
        </p:spPr>
        <p:txBody>
          <a:bodyPr/>
          <a:lstStyle/>
          <a:p>
            <a:pPr lvl="0"/>
            <a:r>
              <a:rPr lang="nb-NO" noProof="0"/>
              <a:t>Dra bildet til plassholderen eller klikk ikonet for å legge til</a:t>
            </a:r>
          </a:p>
        </p:txBody>
      </p:sp>
    </p:spTree>
    <p:extLst>
      <p:ext uri="{BB962C8B-B14F-4D97-AF65-F5344CB8AC3E}">
        <p14:creationId xmlns:p14="http://schemas.microsoft.com/office/powerpoint/2010/main" val="1509054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/>
          <p:cNvCxnSpPr/>
          <p:nvPr/>
        </p:nvCxnSpPr>
        <p:spPr>
          <a:xfrm>
            <a:off x="328613" y="6605588"/>
            <a:ext cx="9248775" cy="0"/>
          </a:xfrm>
          <a:prstGeom prst="line">
            <a:avLst/>
          </a:prstGeom>
          <a:ln w="6350" cmpd="sng">
            <a:solidFill>
              <a:srgbClr val="E0793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lipse 5"/>
          <p:cNvSpPr/>
          <p:nvPr/>
        </p:nvSpPr>
        <p:spPr>
          <a:xfrm>
            <a:off x="293688" y="6570663"/>
            <a:ext cx="69850" cy="69850"/>
          </a:xfrm>
          <a:prstGeom prst="ellipse">
            <a:avLst/>
          </a:prstGeom>
          <a:solidFill>
            <a:srgbClr val="005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grpSp>
        <p:nvGrpSpPr>
          <p:cNvPr id="7" name="Gruppe 7"/>
          <p:cNvGrpSpPr>
            <a:grpSpLocks/>
          </p:cNvGrpSpPr>
          <p:nvPr/>
        </p:nvGrpSpPr>
        <p:grpSpPr bwMode="auto">
          <a:xfrm rot="5400000">
            <a:off x="9386094" y="6455569"/>
            <a:ext cx="130175" cy="300037"/>
            <a:chOff x="2648503" y="2040352"/>
            <a:chExt cx="465298" cy="1071148"/>
          </a:xfrm>
        </p:grpSpPr>
        <p:sp>
          <p:nvSpPr>
            <p:cNvPr id="8" name="Rektangel 7"/>
            <p:cNvSpPr/>
            <p:nvPr/>
          </p:nvSpPr>
          <p:spPr>
            <a:xfrm>
              <a:off x="2688227" y="2488081"/>
              <a:ext cx="238323" cy="3457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9" name="Ellipse 8"/>
            <p:cNvSpPr/>
            <p:nvPr/>
          </p:nvSpPr>
          <p:spPr>
            <a:xfrm>
              <a:off x="2603108" y="2771452"/>
              <a:ext cx="408554" cy="413726"/>
            </a:xfrm>
            <a:prstGeom prst="ellipse">
              <a:avLst/>
            </a:prstGeom>
            <a:solidFill>
              <a:srgbClr val="E479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1" name="Ellipse 10"/>
            <p:cNvSpPr/>
            <p:nvPr/>
          </p:nvSpPr>
          <p:spPr>
            <a:xfrm>
              <a:off x="2574738" y="2040352"/>
              <a:ext cx="465298" cy="464732"/>
            </a:xfrm>
            <a:prstGeom prst="ellipse">
              <a:avLst/>
            </a:prstGeom>
            <a:solidFill>
              <a:srgbClr val="E479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2" name="Ellipse 11"/>
            <p:cNvSpPr/>
            <p:nvPr/>
          </p:nvSpPr>
          <p:spPr>
            <a:xfrm>
              <a:off x="2625806" y="2091357"/>
              <a:ext cx="363159" cy="36271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4" name="Ellipse 13"/>
            <p:cNvSpPr/>
            <p:nvPr/>
          </p:nvSpPr>
          <p:spPr>
            <a:xfrm>
              <a:off x="2688225" y="2153701"/>
              <a:ext cx="238323" cy="238033"/>
            </a:xfrm>
            <a:prstGeom prst="ellipse">
              <a:avLst/>
            </a:prstGeom>
            <a:solidFill>
              <a:srgbClr val="00507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28209" y="330200"/>
            <a:ext cx="4288111" cy="588645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8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0" name="Plassholder for bilde 12"/>
          <p:cNvSpPr>
            <a:spLocks noGrp="1"/>
          </p:cNvSpPr>
          <p:nvPr>
            <p:ph type="pic" sz="quarter" idx="10"/>
          </p:nvPr>
        </p:nvSpPr>
        <p:spPr>
          <a:xfrm>
            <a:off x="5272736" y="330200"/>
            <a:ext cx="4305057" cy="1726539"/>
          </a:xfrm>
          <a:solidFill>
            <a:schemeClr val="bg1">
              <a:lumMod val="75000"/>
            </a:schemeClr>
          </a:solidFill>
          <a:ln w="12700" cmpd="sng">
            <a:noFill/>
          </a:ln>
          <a:effectLst/>
        </p:spPr>
        <p:txBody>
          <a:bodyPr/>
          <a:lstStyle/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1"/>
          </p:nvPr>
        </p:nvSpPr>
        <p:spPr>
          <a:xfrm>
            <a:off x="5272736" y="2235201"/>
            <a:ext cx="4305057" cy="3981450"/>
          </a:xfr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896421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027" name="Plassholder for tekst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0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950325" y="6348413"/>
            <a:ext cx="46037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97AB"/>
                </a:solidFill>
                <a:latin typeface="Arial" charset="0"/>
              </a:defRPr>
            </a:lvl1pPr>
          </a:lstStyle>
          <a:p>
            <a:fld id="{38AAA543-A615-BC46-A902-AD0441E89B21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</p:sldLayoutIdLst>
  <p:hf sldNum="0"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500" kern="1200">
          <a:solidFill>
            <a:srgbClr val="141313"/>
          </a:solidFill>
          <a:latin typeface="+mj-lt"/>
          <a:ea typeface="ＭＳ Ｐゴシック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500">
          <a:solidFill>
            <a:srgbClr val="141313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500">
          <a:solidFill>
            <a:srgbClr val="141313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500">
          <a:solidFill>
            <a:srgbClr val="141313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500">
          <a:solidFill>
            <a:srgbClr val="141313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0"/>
        </a:spcBef>
        <a:spcAft>
          <a:spcPct val="0"/>
        </a:spcAft>
        <a:defRPr sz="1200" b="1" kern="1200">
          <a:solidFill>
            <a:srgbClr val="141313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ts val="675"/>
        </a:spcBef>
        <a:spcAft>
          <a:spcPct val="0"/>
        </a:spcAft>
        <a:defRPr sz="11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0"/>
        </a:spcBef>
        <a:spcAft>
          <a:spcPct val="0"/>
        </a:spcAft>
        <a:defRPr sz="1100" kern="1200">
          <a:solidFill>
            <a:srgbClr val="141313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0"/>
        </a:spcBef>
        <a:spcAft>
          <a:spcPct val="0"/>
        </a:spcAft>
        <a:defRPr sz="800" kern="1200">
          <a:solidFill>
            <a:srgbClr val="141313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mailto:Solveig.espeset@alstahaug.kommune.no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kristin.morkved@somna.kommune.no" TargetMode="External"/><Relationship Id="rId5" Type="http://schemas.openxmlformats.org/officeDocument/2006/relationships/hyperlink" Target="mailto:Hanne.solberg@br&#248;nn&#248;y.kommune.no" TargetMode="External"/><Relationship Id="rId4" Type="http://schemas.openxmlformats.org/officeDocument/2006/relationships/hyperlink" Target="mailto:silje.victoria.engen@rodoy.kommune.no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Undertittel 2"/>
          <p:cNvSpPr>
            <a:spLocks noGrp="1"/>
          </p:cNvSpPr>
          <p:nvPr>
            <p:ph type="subTitle" idx="1"/>
          </p:nvPr>
        </p:nvSpPr>
        <p:spPr>
          <a:xfrm>
            <a:off x="5246487" y="1595121"/>
            <a:ext cx="4330902" cy="1422400"/>
          </a:xfrm>
        </p:spPr>
        <p:txBody>
          <a:bodyPr/>
          <a:lstStyle/>
          <a:p>
            <a:pPr marL="12700" indent="-12700" defTabSz="914400" fontAlgn="auto">
              <a:spcBef>
                <a:spcPct val="0"/>
              </a:spcBef>
              <a:spcAft>
                <a:spcPts val="0"/>
              </a:spcAft>
              <a:buNone/>
            </a:pPr>
            <a:r>
              <a:rPr lang="nb-NO" b="0" i="1" dirty="0"/>
              <a:t>Har du en hverdag som er preget av utfordringer knyttet til helsa?</a:t>
            </a:r>
          </a:p>
          <a:p>
            <a:pPr marL="12700" indent="-12700" defTabSz="914400" fontAlgn="auto">
              <a:spcBef>
                <a:spcPct val="0"/>
              </a:spcBef>
              <a:spcAft>
                <a:spcPts val="0"/>
              </a:spcAft>
              <a:buNone/>
            </a:pPr>
            <a:r>
              <a:rPr lang="nb-NO" b="0" i="1" dirty="0"/>
              <a:t> </a:t>
            </a:r>
          </a:p>
          <a:p>
            <a:pPr marL="12700" indent="-12700" defTabSz="914400" fontAlgn="auto">
              <a:spcBef>
                <a:spcPct val="0"/>
              </a:spcBef>
              <a:spcAft>
                <a:spcPts val="0"/>
              </a:spcAft>
              <a:buNone/>
            </a:pPr>
            <a:r>
              <a:rPr lang="nb-NO" b="0" i="1" dirty="0"/>
              <a:t>Hva er viktig for deg for å ha et godt liv?</a:t>
            </a:r>
          </a:p>
          <a:p>
            <a:pPr marL="12700" indent="-12700" defTabSz="914400" fontAlgn="auto">
              <a:spcBef>
                <a:spcPct val="0"/>
              </a:spcBef>
              <a:spcAft>
                <a:spcPts val="0"/>
              </a:spcAft>
              <a:buNone/>
            </a:pPr>
            <a:r>
              <a:rPr lang="nb-NO" b="0" i="1" dirty="0"/>
              <a:t>Ønsker du mer kunnskap, treffe andre og dele erfaringer?</a:t>
            </a:r>
          </a:p>
          <a:p>
            <a:pPr marL="179388" marR="0" lvl="0" indent="-179388" algn="l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Lucida Grande" charset="0"/>
              <a:buNone/>
              <a:tabLst/>
              <a:defRPr/>
            </a:pPr>
            <a:endParaRPr lang="nb-NO" altLang="nb-NO" dirty="0">
              <a:ea typeface="ＭＳ Ｐゴシック" charset="-128"/>
            </a:endParaRPr>
          </a:p>
        </p:txBody>
      </p:sp>
      <p:sp>
        <p:nvSpPr>
          <p:cNvPr id="6146" name="Tittel 3"/>
          <p:cNvSpPr>
            <a:spLocks noGrp="1"/>
          </p:cNvSpPr>
          <p:nvPr>
            <p:ph type="ctrTitle"/>
          </p:nvPr>
        </p:nvSpPr>
        <p:spPr>
          <a:xfrm>
            <a:off x="5289550" y="878979"/>
            <a:ext cx="4287838" cy="722630"/>
          </a:xfrm>
        </p:spPr>
        <p:txBody>
          <a:bodyPr/>
          <a:lstStyle/>
          <a:p>
            <a:pPr eaLnBrk="1" hangingPunct="1"/>
            <a:r>
              <a:rPr lang="nb-NO" altLang="nb-NO" dirty="0">
                <a:solidFill>
                  <a:schemeClr val="accent2"/>
                </a:solidFill>
                <a:ea typeface="ＭＳ Ｐゴシック" charset="-128"/>
              </a:rPr>
              <a:t>Mestringstreff </a:t>
            </a:r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582" y="3017520"/>
            <a:ext cx="3034414" cy="2921318"/>
          </a:xfrm>
          <a:prstGeom prst="rect">
            <a:avLst/>
          </a:prstGeom>
        </p:spPr>
      </p:pic>
      <p:sp>
        <p:nvSpPr>
          <p:cNvPr id="6147" name="TekstSylinder 8"/>
          <p:cNvSpPr txBox="1">
            <a:spLocks noChangeArrowheads="1"/>
          </p:cNvSpPr>
          <p:nvPr/>
        </p:nvSpPr>
        <p:spPr bwMode="auto">
          <a:xfrm>
            <a:off x="416919" y="5489621"/>
            <a:ext cx="4053498" cy="538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/>
            <a:r>
              <a:rPr lang="nb-NO" altLang="nb-NO" sz="1100" dirty="0">
                <a:solidFill>
                  <a:srgbClr val="141313"/>
                </a:solidFill>
                <a:latin typeface="Arial" charset="0"/>
              </a:rPr>
              <a:t> </a:t>
            </a:r>
          </a:p>
          <a:p>
            <a:pPr eaLnBrk="1" hangingPunct="1"/>
            <a:r>
              <a:rPr lang="nb-NO" altLang="nb-NO" sz="1800" dirty="0"/>
              <a:t>QR-kode her</a:t>
            </a:r>
          </a:p>
        </p:txBody>
      </p:sp>
      <p:sp>
        <p:nvSpPr>
          <p:cNvPr id="6148" name="Plassholder for tekst 25"/>
          <p:cNvSpPr txBox="1">
            <a:spLocks/>
          </p:cNvSpPr>
          <p:nvPr/>
        </p:nvSpPr>
        <p:spPr bwMode="auto">
          <a:xfrm>
            <a:off x="5289550" y="495300"/>
            <a:ext cx="4287838" cy="383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r>
              <a:rPr lang="nb-NO" altLang="nb-NO" sz="800" dirty="0">
                <a:solidFill>
                  <a:schemeClr val="bg1"/>
                </a:solidFill>
                <a:latin typeface="Arial" charset="0"/>
              </a:rPr>
              <a:t>Rødøy, Vefsn, Brønnøy, Sømna og Alstahaug kommune og Helgelandssykehuset HF</a:t>
            </a:r>
          </a:p>
        </p:txBody>
      </p:sp>
      <p:pic>
        <p:nvPicPr>
          <p:cNvPr id="6150" name="Bilde 3" descr="LM ringer-06-DSR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479" y="5227638"/>
            <a:ext cx="1352550" cy="142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ktangel 1"/>
          <p:cNvSpPr/>
          <p:nvPr/>
        </p:nvSpPr>
        <p:spPr>
          <a:xfrm>
            <a:off x="0" y="2254052"/>
            <a:ext cx="42317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nb-NO" sz="1200" b="1" dirty="0">
                <a:solidFill>
                  <a:schemeClr val="accent2"/>
                </a:solidFill>
              </a:rPr>
              <a:t>Mestringstreff</a:t>
            </a:r>
            <a:r>
              <a:rPr lang="nb-NO" sz="1200" dirty="0"/>
              <a:t> skal bidra til at personer som lever med helseutfordringer får styrket tro på egen mestring og tro på egne ressurser for å håndtere livssituasjonen. </a:t>
            </a:r>
          </a:p>
          <a:p>
            <a:pPr lvl="2"/>
            <a:r>
              <a:rPr lang="nb-NO" sz="1200" dirty="0"/>
              <a:t>Målet er en bedre hverdag for deg!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4CE937F-D77A-46CE-B0F1-21EEF548F8D8}"/>
              </a:ext>
            </a:extLst>
          </p:cNvPr>
          <p:cNvSpPr/>
          <p:nvPr/>
        </p:nvSpPr>
        <p:spPr>
          <a:xfrm>
            <a:off x="215707" y="1056692"/>
            <a:ext cx="4431695" cy="323556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/>
          <p:cNvSpPr txBox="1"/>
          <p:nvPr/>
        </p:nvSpPr>
        <p:spPr>
          <a:xfrm>
            <a:off x="7144562" y="5723394"/>
            <a:ext cx="14664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Illustrasjon: </a:t>
            </a:r>
            <a:r>
              <a:rPr lang="nb-NO" sz="800"/>
              <a:t>Hilde Skjervold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A5B434E-0E94-4D71-AE14-79E341360CF3}"/>
              </a:ext>
            </a:extLst>
          </p:cNvPr>
          <p:cNvSpPr txBox="1"/>
          <p:nvPr/>
        </p:nvSpPr>
        <p:spPr>
          <a:xfrm>
            <a:off x="477372" y="1056693"/>
            <a:ext cx="4170030" cy="3162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solidFill>
                  <a:schemeClr val="accent4"/>
                </a:solidFill>
                <a:latin typeface="+mn-lt"/>
              </a:rPr>
              <a:t>Rødøy kommune:  Silje Victoria Engen </a:t>
            </a:r>
            <a:r>
              <a:rPr lang="nb-NO" sz="1050" dirty="0">
                <a:solidFill>
                  <a:schemeClr val="accent4"/>
                </a:solidFill>
                <a:latin typeface="+mn-lt"/>
                <a:hlinkClick r:id="rId4"/>
              </a:rPr>
              <a:t>silje.victoria.engen@rodoy.kommune.no</a:t>
            </a:r>
            <a:r>
              <a:rPr lang="nb-NO" sz="1050" dirty="0">
                <a:solidFill>
                  <a:schemeClr val="accent4"/>
                </a:solidFill>
                <a:latin typeface="+mn-lt"/>
              </a:rPr>
              <a:t> ring/send </a:t>
            </a:r>
            <a:r>
              <a:rPr lang="nb-NO" sz="1050" dirty="0" err="1">
                <a:solidFill>
                  <a:schemeClr val="accent4"/>
                </a:solidFill>
                <a:latin typeface="+mn-lt"/>
              </a:rPr>
              <a:t>sms</a:t>
            </a:r>
            <a:r>
              <a:rPr lang="nb-NO" sz="1050" dirty="0">
                <a:solidFill>
                  <a:schemeClr val="accent4"/>
                </a:solidFill>
                <a:latin typeface="+mn-lt"/>
              </a:rPr>
              <a:t> til </a:t>
            </a:r>
          </a:p>
          <a:p>
            <a:r>
              <a:rPr lang="nb-NO" sz="1050" dirty="0" err="1">
                <a:solidFill>
                  <a:schemeClr val="accent4"/>
                </a:solidFill>
                <a:latin typeface="+mn-lt"/>
              </a:rPr>
              <a:t>Tlf</a:t>
            </a:r>
            <a:r>
              <a:rPr lang="nb-NO" sz="1050" dirty="0">
                <a:solidFill>
                  <a:schemeClr val="accent4"/>
                </a:solidFill>
                <a:latin typeface="+mn-lt"/>
              </a:rPr>
              <a:t> :90 98 09 54</a:t>
            </a:r>
          </a:p>
          <a:p>
            <a:endParaRPr lang="nb-NO" sz="1050" dirty="0">
              <a:solidFill>
                <a:schemeClr val="accent4"/>
              </a:solidFill>
              <a:latin typeface="+mn-lt"/>
            </a:endParaRPr>
          </a:p>
          <a:p>
            <a:r>
              <a:rPr lang="nb-NO" sz="1050" dirty="0">
                <a:solidFill>
                  <a:schemeClr val="accent4"/>
                </a:solidFill>
                <a:latin typeface="+mn-lt"/>
              </a:rPr>
              <a:t>Brønnøy kommune, </a:t>
            </a:r>
            <a:r>
              <a:rPr lang="nn-NO" sz="1050" dirty="0">
                <a:solidFill>
                  <a:schemeClr val="accent4"/>
                </a:solidFill>
                <a:latin typeface="+mn-lt"/>
              </a:rPr>
              <a:t>Hanne Solberg</a:t>
            </a:r>
          </a:p>
          <a:p>
            <a:r>
              <a:rPr lang="nn-NO" sz="1050" dirty="0">
                <a:solidFill>
                  <a:schemeClr val="accent4"/>
                </a:solidFill>
                <a:latin typeface="+mn-lt"/>
                <a:hlinkClick r:id="rId5"/>
              </a:rPr>
              <a:t>Hanne.solberg@brønnøy.kommune.no</a:t>
            </a:r>
            <a:endParaRPr lang="nn-NO" sz="1050" dirty="0">
              <a:solidFill>
                <a:schemeClr val="accent4"/>
              </a:solidFill>
              <a:latin typeface="+mn-lt"/>
            </a:endParaRPr>
          </a:p>
          <a:p>
            <a:r>
              <a:rPr lang="nn-NO" sz="1050" dirty="0" err="1">
                <a:solidFill>
                  <a:schemeClr val="accent4"/>
                </a:solidFill>
                <a:latin typeface="+mn-lt"/>
              </a:rPr>
              <a:t>Tlf</a:t>
            </a:r>
            <a:r>
              <a:rPr lang="nn-NO" sz="1050" dirty="0">
                <a:solidFill>
                  <a:schemeClr val="accent4"/>
                </a:solidFill>
                <a:latin typeface="+mn-lt"/>
              </a:rPr>
              <a:t>/ </a:t>
            </a:r>
            <a:r>
              <a:rPr lang="nn-NO" sz="1050" dirty="0" err="1">
                <a:solidFill>
                  <a:schemeClr val="accent4"/>
                </a:solidFill>
                <a:latin typeface="+mn-lt"/>
              </a:rPr>
              <a:t>sms</a:t>
            </a:r>
            <a:r>
              <a:rPr lang="nn-NO" sz="1050" dirty="0">
                <a:solidFill>
                  <a:schemeClr val="accent4"/>
                </a:solidFill>
                <a:latin typeface="+mn-lt"/>
              </a:rPr>
              <a:t> 94 78 64 28 </a:t>
            </a:r>
          </a:p>
          <a:p>
            <a:endParaRPr lang="nb-NO" sz="1050" dirty="0">
              <a:solidFill>
                <a:schemeClr val="accent4"/>
              </a:solidFill>
              <a:latin typeface="+mn-lt"/>
            </a:endParaRPr>
          </a:p>
          <a:p>
            <a:r>
              <a:rPr lang="nb-NO" sz="1050" dirty="0">
                <a:solidFill>
                  <a:schemeClr val="accent4"/>
                </a:solidFill>
                <a:latin typeface="+mn-lt"/>
              </a:rPr>
              <a:t>Vefsn kommune, Kjersti Jensen, Kjersti.Jensen@vefsn.kommune.no </a:t>
            </a:r>
          </a:p>
          <a:p>
            <a:r>
              <a:rPr lang="nb-NO" sz="1050" dirty="0" err="1">
                <a:solidFill>
                  <a:schemeClr val="accent4"/>
                </a:solidFill>
                <a:latin typeface="+mn-lt"/>
              </a:rPr>
              <a:t>Tlf</a:t>
            </a:r>
            <a:r>
              <a:rPr lang="nb-NO" sz="1050" dirty="0">
                <a:solidFill>
                  <a:schemeClr val="accent4"/>
                </a:solidFill>
                <a:latin typeface="+mn-lt"/>
              </a:rPr>
              <a:t>/</a:t>
            </a:r>
            <a:r>
              <a:rPr lang="nb-NO" sz="1050" dirty="0" err="1">
                <a:solidFill>
                  <a:schemeClr val="accent4"/>
                </a:solidFill>
                <a:latin typeface="+mn-lt"/>
              </a:rPr>
              <a:t>sms</a:t>
            </a:r>
            <a:r>
              <a:rPr lang="nb-NO" sz="1050" dirty="0">
                <a:solidFill>
                  <a:schemeClr val="accent4"/>
                </a:solidFill>
                <a:latin typeface="+mn-lt"/>
              </a:rPr>
              <a:t>; 48 05 5493/ 75101600</a:t>
            </a:r>
          </a:p>
          <a:p>
            <a:endParaRPr lang="nb-NO" sz="1050" dirty="0">
              <a:solidFill>
                <a:schemeClr val="accent4"/>
              </a:solidFill>
              <a:latin typeface="+mn-lt"/>
            </a:endParaRPr>
          </a:p>
          <a:p>
            <a:r>
              <a:rPr lang="nb-NO" sz="1050" dirty="0">
                <a:solidFill>
                  <a:schemeClr val="accent4"/>
                </a:solidFill>
                <a:latin typeface="+mn-lt"/>
              </a:rPr>
              <a:t>Sømna kommune, Kristin Mørkved</a:t>
            </a:r>
          </a:p>
          <a:p>
            <a:r>
              <a:rPr lang="nb-NO" sz="1050" dirty="0">
                <a:solidFill>
                  <a:schemeClr val="accent4"/>
                </a:solidFill>
                <a:latin typeface="+mn-lt"/>
                <a:hlinkClick r:id="rId6"/>
              </a:rPr>
              <a:t>kristin.morkved@somna.kommune.no</a:t>
            </a:r>
            <a:r>
              <a:rPr lang="nb-NO" sz="1050" dirty="0">
                <a:solidFill>
                  <a:schemeClr val="accent4"/>
                </a:solidFill>
                <a:latin typeface="+mn-lt"/>
              </a:rPr>
              <a:t> </a:t>
            </a:r>
          </a:p>
          <a:p>
            <a:r>
              <a:rPr lang="nb-NO" sz="1050" dirty="0" err="1">
                <a:solidFill>
                  <a:schemeClr val="accent4"/>
                </a:solidFill>
                <a:latin typeface="+mn-lt"/>
              </a:rPr>
              <a:t>Tlf</a:t>
            </a:r>
            <a:r>
              <a:rPr lang="nb-NO" sz="1050" dirty="0">
                <a:solidFill>
                  <a:schemeClr val="accent4"/>
                </a:solidFill>
                <a:latin typeface="+mn-lt"/>
              </a:rPr>
              <a:t> 47 67 24 13</a:t>
            </a:r>
          </a:p>
          <a:p>
            <a:endParaRPr lang="nb-NO" sz="1050" dirty="0">
              <a:solidFill>
                <a:schemeClr val="accent4"/>
              </a:solidFill>
              <a:latin typeface="+mn-lt"/>
            </a:endParaRPr>
          </a:p>
          <a:p>
            <a:r>
              <a:rPr lang="nb-NO" sz="1050" dirty="0">
                <a:solidFill>
                  <a:schemeClr val="accent4"/>
                </a:solidFill>
                <a:latin typeface="+mn-lt"/>
              </a:rPr>
              <a:t>Alstahaug kommune, Solveig Espeset</a:t>
            </a:r>
          </a:p>
          <a:p>
            <a:r>
              <a:rPr lang="nb-NO" sz="1050" dirty="0">
                <a:solidFill>
                  <a:schemeClr val="accent4"/>
                </a:solidFill>
                <a:latin typeface="+mn-lt"/>
                <a:hlinkClick r:id="rId7"/>
              </a:rPr>
              <a:t>Solveig.espeset@alstahaug.kommune.no</a:t>
            </a:r>
            <a:endParaRPr lang="nb-NO" sz="1050" dirty="0">
              <a:solidFill>
                <a:schemeClr val="accent4"/>
              </a:solidFill>
              <a:latin typeface="+mn-lt"/>
            </a:endParaRPr>
          </a:p>
          <a:p>
            <a:r>
              <a:rPr lang="nb-NO" sz="1050" dirty="0" err="1">
                <a:solidFill>
                  <a:schemeClr val="accent4"/>
                </a:solidFill>
                <a:latin typeface="+mn-lt"/>
              </a:rPr>
              <a:t>Tlf</a:t>
            </a:r>
            <a:r>
              <a:rPr lang="nb-NO" sz="1050" dirty="0">
                <a:solidFill>
                  <a:schemeClr val="accent4"/>
                </a:solidFill>
                <a:latin typeface="+mn-lt"/>
              </a:rPr>
              <a:t>/</a:t>
            </a:r>
            <a:r>
              <a:rPr lang="nb-NO" sz="1050" dirty="0" err="1">
                <a:solidFill>
                  <a:schemeClr val="accent4"/>
                </a:solidFill>
                <a:latin typeface="+mn-lt"/>
              </a:rPr>
              <a:t>sms</a:t>
            </a:r>
            <a:r>
              <a:rPr lang="nb-NO" sz="1050" dirty="0">
                <a:solidFill>
                  <a:schemeClr val="accent4"/>
                </a:solidFill>
                <a:latin typeface="+mn-lt"/>
              </a:rPr>
              <a:t> 90 21 87 26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D926C39-83EE-4CA5-8617-1A9D1CD80B79}"/>
              </a:ext>
            </a:extLst>
          </p:cNvPr>
          <p:cNvSpPr/>
          <p:nvPr/>
        </p:nvSpPr>
        <p:spPr>
          <a:xfrm>
            <a:off x="321971" y="5069803"/>
            <a:ext cx="1683041" cy="17499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100" dirty="0">
                <a:solidFill>
                  <a:schemeClr val="accent4"/>
                </a:solidFill>
              </a:rPr>
              <a:t>Nettside: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Plassholder for innhold 1"/>
          <p:cNvSpPr>
            <a:spLocks noGrp="1"/>
          </p:cNvSpPr>
          <p:nvPr>
            <p:ph sz="half" idx="1"/>
          </p:nvPr>
        </p:nvSpPr>
        <p:spPr>
          <a:xfrm>
            <a:off x="327025" y="2159114"/>
            <a:ext cx="4322763" cy="4167258"/>
          </a:xfrm>
        </p:spPr>
        <p:txBody>
          <a:bodyPr/>
          <a:lstStyle/>
          <a:p>
            <a:pPr marL="0" lvl="0" indent="0"/>
            <a:r>
              <a:rPr lang="nb-NO" sz="1200" dirty="0"/>
              <a:t>Å leve med helseutfordringer </a:t>
            </a:r>
          </a:p>
          <a:p>
            <a:pPr marL="0" lvl="0" indent="0"/>
            <a:r>
              <a:rPr lang="nb-NO" b="0" dirty="0"/>
              <a:t>kan medføre store forandringer i hverdagen. </a:t>
            </a:r>
            <a:r>
              <a:rPr lang="nb-NO" b="0" dirty="0">
                <a:solidFill>
                  <a:schemeClr val="accent4"/>
                </a:solidFill>
              </a:rPr>
              <a:t>Mestringstreff </a:t>
            </a:r>
            <a:r>
              <a:rPr lang="nb-NO" b="0" dirty="0"/>
              <a:t>er for deg som ønsker å:</a:t>
            </a:r>
          </a:p>
          <a:p>
            <a:pPr lvl="0"/>
            <a:endParaRPr lang="nb-NO" b="0" dirty="0"/>
          </a:p>
          <a:p>
            <a:pPr marL="171450" indent="-171450">
              <a:buFont typeface="Arial" charset="0"/>
              <a:buChar char="•"/>
            </a:pPr>
            <a:r>
              <a:rPr lang="nb-NO" b="0" dirty="0"/>
              <a:t>oppdage og utvikle tro på egne ressurser</a:t>
            </a:r>
          </a:p>
          <a:p>
            <a:pPr marL="171450" indent="-171450">
              <a:buFont typeface="Arial" charset="0"/>
              <a:buChar char="•"/>
            </a:pPr>
            <a:r>
              <a:rPr lang="nb-NO" b="0" dirty="0"/>
              <a:t>treffe og lære av andre som også lever med helseutfordringer</a:t>
            </a:r>
          </a:p>
          <a:p>
            <a:pPr marL="171450" lvl="0" indent="-171450">
              <a:buFont typeface="Arial" charset="0"/>
              <a:buChar char="•"/>
            </a:pPr>
            <a:r>
              <a:rPr lang="nb-NO" b="0" dirty="0"/>
              <a:t>å få kunnskap om og prøve ut ulike mestringsverktøy</a:t>
            </a:r>
          </a:p>
          <a:p>
            <a:pPr marL="0" lvl="0" indent="0"/>
            <a:endParaRPr lang="nb-NO" b="0" dirty="0"/>
          </a:p>
          <a:p>
            <a:pPr marL="0" lvl="0" indent="0"/>
            <a:r>
              <a:rPr lang="nb-NO" b="0" dirty="0">
                <a:solidFill>
                  <a:schemeClr val="tx1"/>
                </a:solidFill>
              </a:rPr>
              <a:t>Mestringstreff er for deg som lever med fysiske eller psykiske helseutfordringer og for deg som er pårørende.</a:t>
            </a:r>
          </a:p>
          <a:p>
            <a:pPr marL="0" lvl="0" indent="0"/>
            <a:r>
              <a:rPr lang="nb-NO" b="0" dirty="0">
                <a:solidFill>
                  <a:schemeClr val="tx1"/>
                </a:solidFill>
              </a:rPr>
              <a:t> </a:t>
            </a:r>
          </a:p>
          <a:p>
            <a:pPr marL="0" lvl="0" indent="0"/>
            <a:r>
              <a:rPr lang="nb-NO" b="0" dirty="0">
                <a:solidFill>
                  <a:schemeClr val="tx1"/>
                </a:solidFill>
              </a:rPr>
              <a:t>Det er ikke fokus på diagnoser i kurset, men på utfordringer man kan ha i hverdagen og på styrker «friskfaktorer» man har i seg selv eller i nære omgivelser og familie.</a:t>
            </a:r>
          </a:p>
          <a:p>
            <a:pPr marL="0" lvl="0" indent="0"/>
            <a:endParaRPr lang="nb-NO" b="0" dirty="0"/>
          </a:p>
          <a:p>
            <a:pPr marL="0" indent="0"/>
            <a:r>
              <a:rPr lang="nb-NO" b="0" dirty="0"/>
              <a:t>Mestringstreff er utviklet og ledes av helsepersonell og av personer som selv lever med helseutfordringer. </a:t>
            </a:r>
          </a:p>
          <a:p>
            <a:pPr marL="0" indent="0"/>
            <a:endParaRPr lang="nb-NO" b="0" dirty="0"/>
          </a:p>
          <a:p>
            <a:pPr marL="0" indent="0"/>
            <a:r>
              <a:rPr lang="nb-NO" dirty="0"/>
              <a:t>Helsepersonell </a:t>
            </a:r>
            <a:r>
              <a:rPr lang="nb-NO" b="0" dirty="0"/>
              <a:t>har faglig kunnskap og oversikt over aktuelle hjelpetiltak og gode «verktøy»</a:t>
            </a:r>
          </a:p>
          <a:p>
            <a:pPr marL="0" indent="0"/>
            <a:endParaRPr lang="nb-NO" b="0" dirty="0"/>
          </a:p>
          <a:p>
            <a:pPr marL="0" indent="0"/>
            <a:r>
              <a:rPr lang="nb-NO" dirty="0"/>
              <a:t>Brukerrepresentanter</a:t>
            </a:r>
            <a:r>
              <a:rPr lang="nb-NO" b="0" dirty="0"/>
              <a:t> har kunnskap om det å leve med helseutfordringer og bidrar med egen kunnskap, erfaring og mestringskompetanse </a:t>
            </a:r>
          </a:p>
          <a:p>
            <a:pPr marL="0" indent="0"/>
            <a:endParaRPr lang="nb-NO" b="0" dirty="0"/>
          </a:p>
          <a:p>
            <a:pPr marL="0" indent="0"/>
            <a:r>
              <a:rPr lang="nb-NO" b="0" dirty="0"/>
              <a:t>.</a:t>
            </a:r>
          </a:p>
          <a:p>
            <a:pPr marL="0" indent="0"/>
            <a:endParaRPr lang="nb-NO" b="0" dirty="0"/>
          </a:p>
          <a:p>
            <a:pPr marL="0" indent="0"/>
            <a:endParaRPr lang="nb-NO" b="0" dirty="0"/>
          </a:p>
          <a:p>
            <a:pPr lvl="0"/>
            <a:endParaRPr lang="nb-NO" b="0" dirty="0"/>
          </a:p>
          <a:p>
            <a:pPr lvl="0"/>
            <a:endParaRPr lang="nb-NO" b="0" dirty="0"/>
          </a:p>
          <a:p>
            <a:pPr marL="0" indent="0" eaLnBrk="1" hangingPunct="1">
              <a:lnSpc>
                <a:spcPct val="90000"/>
              </a:lnSpc>
            </a:pPr>
            <a:r>
              <a:rPr lang="nb-NO" altLang="nb-NO" dirty="0">
                <a:ea typeface="ＭＳ Ｐゴシック" charset="-128"/>
              </a:rPr>
              <a:t> 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nb-NO" altLang="nb-NO" dirty="0">
                <a:ea typeface="ＭＳ Ｐゴシック" charset="-128"/>
              </a:rPr>
              <a:t> </a:t>
            </a:r>
          </a:p>
          <a:p>
            <a:pPr marL="0" indent="0" eaLnBrk="1" hangingPunct="1">
              <a:lnSpc>
                <a:spcPct val="90000"/>
              </a:lnSpc>
            </a:pPr>
            <a:endParaRPr lang="nb-NO" altLang="nb-NO" dirty="0">
              <a:ea typeface="ＭＳ Ｐゴシック" charset="-128"/>
            </a:endParaRPr>
          </a:p>
        </p:txBody>
      </p:sp>
      <p:sp>
        <p:nvSpPr>
          <p:cNvPr id="7170" name="Plassholder for innhold 3"/>
          <p:cNvSpPr>
            <a:spLocks noGrp="1"/>
          </p:cNvSpPr>
          <p:nvPr>
            <p:ph sz="half" idx="11"/>
          </p:nvPr>
        </p:nvSpPr>
        <p:spPr>
          <a:xfrm>
            <a:off x="5446059" y="2602006"/>
            <a:ext cx="4096404" cy="3469341"/>
          </a:xfrm>
        </p:spPr>
        <p:txBody>
          <a:bodyPr/>
          <a:lstStyle/>
          <a:p>
            <a:pPr marL="0" lvl="0" indent="0">
              <a:lnSpc>
                <a:spcPct val="90000"/>
              </a:lnSpc>
            </a:pPr>
            <a:r>
              <a:rPr lang="nb-NO" sz="1200" dirty="0"/>
              <a:t>Mestringstreff</a:t>
            </a:r>
          </a:p>
          <a:p>
            <a:pPr marL="0" lvl="0" indent="0"/>
            <a:r>
              <a:rPr lang="nb-NO" b="0" dirty="0"/>
              <a:t>består av fem samlinger med ulike temaer:</a:t>
            </a:r>
          </a:p>
          <a:p>
            <a:pPr lvl="0"/>
            <a:endParaRPr lang="nb-NO" b="0" dirty="0"/>
          </a:p>
          <a:p>
            <a:pPr marL="171450" lvl="0" indent="-171450">
              <a:buFont typeface="Arial" charset="0"/>
              <a:buChar char="•"/>
            </a:pPr>
            <a:r>
              <a:rPr lang="nb-NO" b="0" dirty="0"/>
              <a:t>Hva er mestring?</a:t>
            </a:r>
          </a:p>
          <a:p>
            <a:pPr marL="171450" lvl="0" indent="-171450">
              <a:buFont typeface="Arial" charset="0"/>
              <a:buChar char="•"/>
            </a:pPr>
            <a:r>
              <a:rPr lang="nb-NO" b="0" dirty="0"/>
              <a:t>Sammenhengen mellom tanker, følelser og handlinger</a:t>
            </a:r>
          </a:p>
          <a:p>
            <a:pPr marL="171450" indent="-171450">
              <a:buFont typeface="Arial" charset="0"/>
              <a:buChar char="•"/>
            </a:pPr>
            <a:r>
              <a:rPr lang="nb-NO" b="0" dirty="0"/>
              <a:t>Kommunikasjon og samspill</a:t>
            </a:r>
          </a:p>
          <a:p>
            <a:pPr marL="171450" lvl="0" indent="-171450">
              <a:buFont typeface="Arial" charset="0"/>
              <a:buChar char="•"/>
            </a:pPr>
            <a:r>
              <a:rPr lang="nb-NO" b="0" dirty="0"/>
              <a:t>Mestringsstrategier, mestringstro og egne ressurser</a:t>
            </a:r>
          </a:p>
          <a:p>
            <a:pPr marL="171450" lvl="0" indent="-171450">
              <a:buFont typeface="Arial" charset="0"/>
              <a:buChar char="•"/>
            </a:pPr>
            <a:r>
              <a:rPr lang="nb-NO" b="0" dirty="0"/>
              <a:t>Motivasjon, ønsket endring og muligheter framover</a:t>
            </a:r>
          </a:p>
          <a:p>
            <a:pPr marL="0" lvl="0" indent="0"/>
            <a:endParaRPr lang="nb-NO" b="0" dirty="0"/>
          </a:p>
          <a:p>
            <a:r>
              <a:rPr lang="nb-NO" b="0" dirty="0"/>
              <a:t>Fysisk oppmøte i egen kommunal gruppe, du melder deg på til lokal kursleder, se kontaktdata på neste side.</a:t>
            </a:r>
          </a:p>
          <a:p>
            <a:endParaRPr lang="nb-NO" b="0" dirty="0"/>
          </a:p>
          <a:p>
            <a:pPr marL="0" indent="0"/>
            <a:r>
              <a:rPr lang="nb-NO" b="0" dirty="0"/>
              <a:t>Vi jobber med de aktuelle temaene på flere måter og du vil få mulighet til både å lytte, snakke og reflektere. Man velger selv hvor mye man vil dele.</a:t>
            </a:r>
          </a:p>
          <a:p>
            <a:pPr marL="0" indent="0"/>
            <a:endParaRPr lang="nb-NO" b="0" dirty="0"/>
          </a:p>
          <a:p>
            <a:pPr marL="0" indent="0"/>
            <a:r>
              <a:rPr lang="nb-NO" b="0" dirty="0"/>
              <a:t>Det anbefales at man deltar på alle samlingene</a:t>
            </a:r>
          </a:p>
          <a:p>
            <a:pPr marL="0" indent="0"/>
            <a:endParaRPr lang="nb-NO" b="0" dirty="0"/>
          </a:p>
          <a:p>
            <a:pPr marL="0" indent="0"/>
            <a:r>
              <a:rPr lang="nb-NO" b="0" dirty="0"/>
              <a:t>Kommunene samarbeider digitalt om faglig innhold</a:t>
            </a:r>
          </a:p>
          <a:p>
            <a:endParaRPr lang="nb-NO" b="0" dirty="0"/>
          </a:p>
          <a:p>
            <a:pPr lvl="0"/>
            <a:endParaRPr lang="nb-NO" altLang="nb-NO" dirty="0">
              <a:ea typeface="ＭＳ Ｐゴシック" charset="-128"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328613" y="758825"/>
            <a:ext cx="4287837" cy="1044575"/>
          </a:xfrm>
          <a:prstGeom prst="rect">
            <a:avLst/>
          </a:prstGeom>
          <a:noFill/>
          <a:ln>
            <a:solidFill>
              <a:srgbClr val="E46C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/>
          </a:p>
        </p:txBody>
      </p:sp>
      <p:grpSp>
        <p:nvGrpSpPr>
          <p:cNvPr id="7173" name="Gruppe 9"/>
          <p:cNvGrpSpPr>
            <a:grpSpLocks/>
          </p:cNvGrpSpPr>
          <p:nvPr/>
        </p:nvGrpSpPr>
        <p:grpSpPr bwMode="auto">
          <a:xfrm>
            <a:off x="257175" y="881063"/>
            <a:ext cx="139700" cy="319087"/>
            <a:chOff x="2648503" y="2040352"/>
            <a:chExt cx="465298" cy="1071148"/>
          </a:xfrm>
        </p:grpSpPr>
        <p:sp>
          <p:nvSpPr>
            <p:cNvPr id="11" name="Rektangel 10"/>
            <p:cNvSpPr/>
            <p:nvPr/>
          </p:nvSpPr>
          <p:spPr>
            <a:xfrm>
              <a:off x="2764828" y="2413389"/>
              <a:ext cx="232649" cy="346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2" name="Ellipse 11"/>
            <p:cNvSpPr/>
            <p:nvPr/>
          </p:nvSpPr>
          <p:spPr>
            <a:xfrm>
              <a:off x="2674942" y="2701161"/>
              <a:ext cx="412423" cy="410339"/>
            </a:xfrm>
            <a:prstGeom prst="ellipse">
              <a:avLst/>
            </a:prstGeom>
            <a:solidFill>
              <a:srgbClr val="E479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3" name="Ellipse 12"/>
            <p:cNvSpPr/>
            <p:nvPr/>
          </p:nvSpPr>
          <p:spPr>
            <a:xfrm>
              <a:off x="2648503" y="2040352"/>
              <a:ext cx="465298" cy="463630"/>
            </a:xfrm>
            <a:prstGeom prst="ellipse">
              <a:avLst/>
            </a:prstGeom>
            <a:solidFill>
              <a:srgbClr val="E479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4" name="Ellipse 13"/>
            <p:cNvSpPr/>
            <p:nvPr/>
          </p:nvSpPr>
          <p:spPr>
            <a:xfrm>
              <a:off x="2696092" y="2088312"/>
              <a:ext cx="370123" cy="3677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  <p:sp>
          <p:nvSpPr>
            <p:cNvPr id="15" name="Ellipse 14"/>
            <p:cNvSpPr/>
            <p:nvPr/>
          </p:nvSpPr>
          <p:spPr>
            <a:xfrm>
              <a:off x="2764828" y="2157592"/>
              <a:ext cx="232649" cy="234481"/>
            </a:xfrm>
            <a:prstGeom prst="ellipse">
              <a:avLst/>
            </a:prstGeom>
            <a:solidFill>
              <a:srgbClr val="E479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b-NO"/>
            </a:p>
          </p:txBody>
        </p:sp>
      </p:grpSp>
      <p:pic>
        <p:nvPicPr>
          <p:cNvPr id="7175" name="Bilde 8" descr="LM ringer-06-DSR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962657" y="5233038"/>
            <a:ext cx="1352550" cy="132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ktangel 1"/>
          <p:cNvSpPr/>
          <p:nvPr/>
        </p:nvSpPr>
        <p:spPr>
          <a:xfrm>
            <a:off x="446752" y="1077913"/>
            <a:ext cx="41531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/>
            <a:r>
              <a:rPr lang="nb-NO" b="1" i="1" dirty="0"/>
              <a:t>Hva er viktig for deg?</a:t>
            </a:r>
            <a:endParaRPr lang="nb-NO" b="1" dirty="0"/>
          </a:p>
        </p:txBody>
      </p:sp>
      <p:pic>
        <p:nvPicPr>
          <p:cNvPr id="18" name="Plassholder for bilde 17">
            <a:extLst>
              <a:ext uri="{FF2B5EF4-FFF2-40B4-BE49-F238E27FC236}">
                <a16:creationId xmlns:a16="http://schemas.microsoft.com/office/drawing/2014/main" id="{05973940-C08E-4FA9-84C8-876290D50EF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5957" b="5957"/>
          <a:stretch>
            <a:fillRect/>
          </a:stretch>
        </p:blipFill>
        <p:spPr>
          <a:xfrm>
            <a:off x="5815013" y="296863"/>
            <a:ext cx="2719387" cy="2173287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31556 LM folder A5-11-DSR">
  <a:themeElements>
    <a:clrScheme name="Egendefinert 5">
      <a:dk1>
        <a:srgbClr val="00507F"/>
      </a:dk1>
      <a:lt1>
        <a:sysClr val="window" lastClr="FFFFFF"/>
      </a:lt1>
      <a:dk2>
        <a:srgbClr val="00507F"/>
      </a:dk2>
      <a:lt2>
        <a:srgbClr val="777877"/>
      </a:lt2>
      <a:accent1>
        <a:srgbClr val="0098CF"/>
      </a:accent1>
      <a:accent2>
        <a:srgbClr val="E07934"/>
      </a:accent2>
      <a:accent3>
        <a:srgbClr val="6AB233"/>
      </a:accent3>
      <a:accent4>
        <a:srgbClr val="141313"/>
      </a:accent4>
      <a:accent5>
        <a:srgbClr val="FFFFFF"/>
      </a:accent5>
      <a:accent6>
        <a:srgbClr val="FFFFFF"/>
      </a:accent6>
      <a:hlink>
        <a:srgbClr val="0092D2"/>
      </a:hlink>
      <a:folHlink>
        <a:srgbClr val="167AB4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07B70EBAB25A94BB8101D8A18E7AE90" ma:contentTypeVersion="13" ma:contentTypeDescription="Opprett et nytt dokument." ma:contentTypeScope="" ma:versionID="11b4c8d4dc2cbf994ab6158607bcca0d">
  <xsd:schema xmlns:xsd="http://www.w3.org/2001/XMLSchema" xmlns:xs="http://www.w3.org/2001/XMLSchema" xmlns:p="http://schemas.microsoft.com/office/2006/metadata/properties" xmlns:ns2="af4bdca9-80fa-400d-90a0-f192df3bc0ce" xmlns:ns3="22a13e19-9b39-4faa-a3a5-3fa287caa764" targetNamespace="http://schemas.microsoft.com/office/2006/metadata/properties" ma:root="true" ma:fieldsID="f1a794172cf1f2466c6c234b9537640a" ns2:_="" ns3:_="">
    <xsd:import namespace="af4bdca9-80fa-400d-90a0-f192df3bc0ce"/>
    <xsd:import namespace="22a13e19-9b39-4faa-a3a5-3fa287caa7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4bdca9-80fa-400d-90a0-f192df3bc0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9ea7ea9d-a6ab-4abd-80e0-0faecda837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a13e19-9b39-4faa-a3a5-3fa287caa76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1781f75-7abc-417c-a9b8-67d5ff4a404f}" ma:internalName="TaxCatchAll" ma:showField="CatchAllData" ma:web="22a13e19-9b39-4faa-a3a5-3fa287caa76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f4bdca9-80fa-400d-90a0-f192df3bc0ce">
      <Terms xmlns="http://schemas.microsoft.com/office/infopath/2007/PartnerControls"/>
    </lcf76f155ced4ddcb4097134ff3c332f>
    <TaxCatchAll xmlns="22a13e19-9b39-4faa-a3a5-3fa287caa764" xsi:nil="true"/>
  </documentManagement>
</p:properties>
</file>

<file path=customXml/itemProps1.xml><?xml version="1.0" encoding="utf-8"?>
<ds:datastoreItem xmlns:ds="http://schemas.openxmlformats.org/officeDocument/2006/customXml" ds:itemID="{EE98499C-642B-4F64-9340-FCCCFDFA87A4}"/>
</file>

<file path=customXml/itemProps2.xml><?xml version="1.0" encoding="utf-8"?>
<ds:datastoreItem xmlns:ds="http://schemas.openxmlformats.org/officeDocument/2006/customXml" ds:itemID="{EE843732-8ACC-4FE2-AD1A-F667B173491A}"/>
</file>

<file path=customXml/itemProps3.xml><?xml version="1.0" encoding="utf-8"?>
<ds:datastoreItem xmlns:ds="http://schemas.openxmlformats.org/officeDocument/2006/customXml" ds:itemID="{85BA22E0-EE4C-4253-B787-A1EAD2D0B610}"/>
</file>

<file path=docMetadata/LabelInfo.xml><?xml version="1.0" encoding="utf-8"?>
<clbl:labelList xmlns:clbl="http://schemas.microsoft.com/office/2020/mipLabelMetadata">
  <clbl:label id="{67718108-2eb7-474c-a1d7-41655d4b1e61}" enabled="0" method="" siteId="{67718108-2eb7-474c-a1d7-41655d4b1e6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laering_mestring_mal_informasjonsfolder_051114</Template>
  <TotalTime>1133</TotalTime>
  <Words>466</Words>
  <Application>Microsoft Office PowerPoint</Application>
  <PresentationFormat>A4 (210 x 297 mm)</PresentationFormat>
  <Paragraphs>70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ＭＳ Ｐゴシック</vt:lpstr>
      <vt:lpstr>Arial</vt:lpstr>
      <vt:lpstr>Calibri</vt:lpstr>
      <vt:lpstr>Lucida Grande</vt:lpstr>
      <vt:lpstr>131556 LM folder A5-11-DSR</vt:lpstr>
      <vt:lpstr>Mestringstreff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Kurstittel</dc:title>
  <dc:creator>Kari Hvinden</dc:creator>
  <cp:lastModifiedBy>Gullesen Astri Merete Korsaksel</cp:lastModifiedBy>
  <cp:revision>48</cp:revision>
  <cp:lastPrinted>2024-02-28T11:35:32Z</cp:lastPrinted>
  <dcterms:created xsi:type="dcterms:W3CDTF">2016-06-16T11:15:13Z</dcterms:created>
  <dcterms:modified xsi:type="dcterms:W3CDTF">2026-09-14T09:23:29Z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0x010100B07B70EBAB25A94BB8101D8A18E7AE90</vt:lpwstr>
  </property>
</Properties>
</file>