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notesMasterIdLst>
    <p:notesMasterId r:id="rId7"/>
  </p:notesMasterIdLst>
  <p:handoutMasterIdLst>
    <p:handoutMasterId r:id="rId8"/>
  </p:handoutMasterIdLst>
  <p:sldIdLst>
    <p:sldId id="265" r:id="rId6"/>
  </p:sldIdLst>
  <p:sldSz cx="6858000" cy="9906000" type="A4"/>
  <p:notesSz cx="6797675" cy="99266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346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BF59668-69DB-4003-9A40-01B36487F5F3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288966C-C4E7-4E6A-967B-EAD112BEA62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443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B866173-3AC7-4F21-8626-E6002BA13D2B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34458FC-A31D-46B8-BF2F-EC58A417FB0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54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477028" y="1836390"/>
            <a:ext cx="5890869" cy="10506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1"/>
          </p:nvPr>
        </p:nvSpPr>
        <p:spPr>
          <a:xfrm>
            <a:off x="477028" y="3152912"/>
            <a:ext cx="2866889" cy="32443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innhold 2"/>
          <p:cNvSpPr>
            <a:spLocks noGrp="1"/>
          </p:cNvSpPr>
          <p:nvPr>
            <p:ph idx="12"/>
          </p:nvPr>
        </p:nvSpPr>
        <p:spPr>
          <a:xfrm>
            <a:off x="3501008" y="3152912"/>
            <a:ext cx="2866889" cy="32443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477027" y="1175961"/>
            <a:ext cx="5890869" cy="552701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726061" y="6738256"/>
            <a:ext cx="5517570" cy="19756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0F4F1-414B-4441-B64E-0705926AB9FB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BF6A-D323-4BDA-8CF6-89B79BCCAEB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709F3-FEF4-4188-8F24-CEA6C58A2261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F778-6BB2-4C47-9176-EEFE03BA03B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DE361-8391-4B24-A1D2-CCF3502F8A64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98619-E8F0-4F56-B6A2-EEA50FE44BC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7FB46-6266-4EB2-906D-625C54B13241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89D75-4CB3-4DFA-96E5-335A267F2E6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C8830-31B7-4068-A42E-B8C4478777D7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7BF4C-7AB6-48E3-AB46-558ADDE544F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1160E-24FF-40CF-866A-FDFD97B054A0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3EBF-8BD5-4B86-B4E8-32313C6B52C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5998C-7188-4CEC-84A1-BE3F90FDB2E6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20F9C-81CD-4D9B-BB02-E7339A59AB8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432232-BEA1-4306-AA0D-FE62691AC116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38673-AAE5-4120-9357-A0B0911D4A7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B06AA-67A3-41DF-98C3-FBC88500F99F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842C-DFD5-41E0-9087-61D1BB202FB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3EDC7-C95B-416D-90F9-4053A5D5BA96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94DB3-0ECE-439B-AC59-E3CB200D839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5DA49C-75A5-4FF0-B0C1-430DF6B6CA13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8BBB-F9E0-4D5D-8AC7-BB66F3661DE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e 1"/>
          <p:cNvGrpSpPr>
            <a:grpSpLocks/>
          </p:cNvGrpSpPr>
          <p:nvPr/>
        </p:nvGrpSpPr>
        <p:grpSpPr bwMode="auto">
          <a:xfrm>
            <a:off x="390525" y="6648450"/>
            <a:ext cx="5999163" cy="2200275"/>
            <a:chOff x="390525" y="1027113"/>
            <a:chExt cx="5999163" cy="2200275"/>
          </a:xfrm>
        </p:grpSpPr>
        <p:sp>
          <p:nvSpPr>
            <p:cNvPr id="34" name="Rektangel 33"/>
            <p:cNvSpPr/>
            <p:nvPr/>
          </p:nvSpPr>
          <p:spPr>
            <a:xfrm>
              <a:off x="460375" y="1027113"/>
              <a:ext cx="5929313" cy="2200275"/>
            </a:xfrm>
            <a:prstGeom prst="rect">
              <a:avLst/>
            </a:prstGeom>
            <a:noFill/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grpSp>
          <p:nvGrpSpPr>
            <p:cNvPr id="1040" name="Gruppe 34"/>
            <p:cNvGrpSpPr>
              <a:grpSpLocks/>
            </p:cNvGrpSpPr>
            <p:nvPr/>
          </p:nvGrpSpPr>
          <p:grpSpPr bwMode="auto">
            <a:xfrm>
              <a:off x="390525" y="1354138"/>
              <a:ext cx="139700" cy="319087"/>
              <a:chOff x="2648503" y="2040352"/>
              <a:chExt cx="465298" cy="1071148"/>
            </a:xfrm>
          </p:grpSpPr>
          <p:sp>
            <p:nvSpPr>
              <p:cNvPr id="36" name="Rektangel 35"/>
              <p:cNvSpPr/>
              <p:nvPr/>
            </p:nvSpPr>
            <p:spPr>
              <a:xfrm>
                <a:off x="2764828" y="2413389"/>
                <a:ext cx="232649" cy="346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674942" y="2701161"/>
                <a:ext cx="412423" cy="410343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2648503" y="2040352"/>
                <a:ext cx="465298" cy="463634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2696092" y="2088316"/>
                <a:ext cx="370123" cy="3677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2764828" y="2157592"/>
                <a:ext cx="232649" cy="234481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</p:grpSp>
      </p:grpSp>
      <p:sp>
        <p:nvSpPr>
          <p:cNvPr id="41" name="Rektangel 40"/>
          <p:cNvSpPr/>
          <p:nvPr/>
        </p:nvSpPr>
        <p:spPr>
          <a:xfrm>
            <a:off x="1281113" y="0"/>
            <a:ext cx="4287837" cy="796925"/>
          </a:xfrm>
          <a:prstGeom prst="rect">
            <a:avLst/>
          </a:prstGeom>
          <a:solidFill>
            <a:srgbClr val="00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028" name="Bilde 11" descr="03-LM-logo-ORIGI-hvit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688" y="160338"/>
            <a:ext cx="2441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uppe 2"/>
          <p:cNvGrpSpPr>
            <a:grpSpLocks/>
          </p:cNvGrpSpPr>
          <p:nvPr/>
        </p:nvGrpSpPr>
        <p:grpSpPr bwMode="auto">
          <a:xfrm>
            <a:off x="293688" y="750888"/>
            <a:ext cx="6292850" cy="130175"/>
            <a:chOff x="293688" y="919162"/>
            <a:chExt cx="6292850" cy="130175"/>
          </a:xfrm>
        </p:grpSpPr>
        <p:cxnSp>
          <p:nvCxnSpPr>
            <p:cNvPr id="35" name="Rett linje 34"/>
            <p:cNvCxnSpPr/>
            <p:nvPr/>
          </p:nvCxnSpPr>
          <p:spPr bwMode="auto">
            <a:xfrm>
              <a:off x="328613" y="977899"/>
              <a:ext cx="6040437" cy="0"/>
            </a:xfrm>
            <a:prstGeom prst="line">
              <a:avLst/>
            </a:prstGeom>
            <a:ln w="6350" cmpd="sng">
              <a:solidFill>
                <a:srgbClr val="E07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 bwMode="auto">
            <a:xfrm>
              <a:off x="293688" y="942974"/>
              <a:ext cx="69850" cy="69850"/>
            </a:xfrm>
            <a:prstGeom prst="ellipse">
              <a:avLst/>
            </a:prstGeom>
            <a:solidFill>
              <a:srgbClr val="005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grpSp>
          <p:nvGrpSpPr>
            <p:cNvPr id="1033" name="Gruppe 7"/>
            <p:cNvGrpSpPr>
              <a:grpSpLocks/>
            </p:cNvGrpSpPr>
            <p:nvPr/>
          </p:nvGrpSpPr>
          <p:grpSpPr bwMode="auto">
            <a:xfrm rot="5400000">
              <a:off x="6371413" y="834212"/>
              <a:ext cx="130175" cy="300075"/>
              <a:chOff x="2648503" y="2040352"/>
              <a:chExt cx="465298" cy="1071148"/>
            </a:xfrm>
          </p:grpSpPr>
          <p:sp>
            <p:nvSpPr>
              <p:cNvPr id="44" name="Rektangel 43"/>
              <p:cNvSpPr/>
              <p:nvPr/>
            </p:nvSpPr>
            <p:spPr>
              <a:xfrm>
                <a:off x="2688222" y="2488026"/>
                <a:ext cx="238323" cy="345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2603106" y="2771362"/>
                <a:ext cx="408554" cy="413670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2574734" y="2034687"/>
                <a:ext cx="465298" cy="464673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2625806" y="2085686"/>
                <a:ext cx="363159" cy="3626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688222" y="2148022"/>
                <a:ext cx="238323" cy="238003"/>
              </a:xfrm>
              <a:prstGeom prst="ellipse">
                <a:avLst/>
              </a:prstGeom>
              <a:solidFill>
                <a:srgbClr val="0050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</p:grpSp>
      </p:grpSp>
      <p:sp>
        <p:nvSpPr>
          <p:cNvPr id="1030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60375" y="2673350"/>
            <a:ext cx="5929313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rgbClr val="14131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908E7D7-873C-4F39-8AB3-31D85F4DBC6D}" type="datetimeFigureOut">
              <a:rPr lang="nb-NO"/>
              <a:pPr/>
              <a:t>29.09.2025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C2B359D-DD9E-437F-85F2-93BE95BCA91D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ctrTitle"/>
          </p:nvPr>
        </p:nvSpPr>
        <p:spPr bwMode="auto">
          <a:xfrm>
            <a:off x="359427" y="883272"/>
            <a:ext cx="5891213" cy="10509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dirty="0">
                <a:solidFill>
                  <a:schemeClr val="tx1"/>
                </a:solidFill>
                <a:ea typeface="MS PGothic"/>
              </a:rPr>
              <a:t>Artrosekurs </a:t>
            </a:r>
            <a:br>
              <a:rPr lang="nb-NO" dirty="0"/>
            </a:br>
            <a:r>
              <a:rPr lang="nb-NO" sz="1200" dirty="0">
                <a:solidFill>
                  <a:schemeClr val="tx1"/>
                </a:solidFill>
                <a:latin typeface="Calibri"/>
                <a:ea typeface="MS PGothic"/>
              </a:rPr>
              <a:t>Helgelandssykehuset  Mo i Rana</a:t>
            </a:r>
            <a:br>
              <a:rPr lang="nb-NO" sz="1400" dirty="0"/>
            </a:br>
            <a:r>
              <a:rPr lang="nb-NO" sz="1400" dirty="0">
                <a:solidFill>
                  <a:schemeClr val="tx1"/>
                </a:solidFill>
                <a:latin typeface="Calibri"/>
                <a:ea typeface="MS PGothic"/>
              </a:rPr>
              <a:t>Kurset er for deg som har mild til moderat artrose i store ledd</a:t>
            </a:r>
            <a:br>
              <a:rPr lang="nb-NO" sz="1400" dirty="0">
                <a:latin typeface="Calibri" panose="020F0502020204030204" pitchFamily="34" charset="0"/>
              </a:rPr>
            </a:br>
            <a:r>
              <a:rPr lang="nb-NO" sz="1400" dirty="0">
                <a:solidFill>
                  <a:schemeClr val="tx1"/>
                </a:solidFill>
                <a:latin typeface="Calibri"/>
                <a:ea typeface="MS PGothic"/>
              </a:rPr>
              <a:t>Tid: </a:t>
            </a:r>
            <a:r>
              <a:rPr lang="nb-NO" sz="1400">
                <a:solidFill>
                  <a:schemeClr val="tx1"/>
                </a:solidFill>
                <a:latin typeface="Calibri"/>
                <a:ea typeface="MS PGothic"/>
              </a:rPr>
              <a:t>3 desember 2025</a:t>
            </a:r>
            <a:br>
              <a:rPr lang="nb-NO" dirty="0"/>
            </a:br>
            <a:endParaRPr lang="nb-NO" dirty="0"/>
          </a:p>
        </p:txBody>
      </p:sp>
      <p:sp>
        <p:nvSpPr>
          <p:cNvPr id="16386" name="Plassholder for innhold 2"/>
          <p:cNvSpPr>
            <a:spLocks noGrp="1"/>
          </p:cNvSpPr>
          <p:nvPr>
            <p:ph idx="11"/>
          </p:nvPr>
        </p:nvSpPr>
        <p:spPr>
          <a:xfrm>
            <a:off x="456948" y="1934197"/>
            <a:ext cx="6247831" cy="466780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09.00 - 09.30: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Velkommen og forventninger til kurset, ved kurslederne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09.30 - 10.00: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Hva er artrose, ved overlege i ortopedi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10.00 - 10.15: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Pause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10.15 - 10.45: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Forts. av hva er artrose, ved overlege i ortopedi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10.45 - 11.00: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Pause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>
                <a:latin typeface="Calibri" panose="020F0502020204030204" pitchFamily="34" charset="0"/>
                <a:ea typeface="Calibri" panose="020F0502020204030204" pitchFamily="34" charset="0"/>
              </a:rPr>
              <a:t>11.00 - 12.00: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Trening som medisin, ved fysioterapeut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12.00 - 12.45: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Lunsjpause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12.45 - 13.30: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Å leve med artrose ved brukerrepresentant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13.30 - 13:45: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Pause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13:45 - 14.30: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Kostholdsråd ved artrose, ved klinisk ernæringsfysiolog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14.30 - 14:45: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Pause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</a:rPr>
              <a:t>14:45 - 15.15: 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Oppsummering av dagen, veien videre og evaluering</a:t>
            </a:r>
          </a:p>
          <a:p>
            <a:pPr>
              <a:spcAft>
                <a:spcPts val="0"/>
              </a:spcAft>
            </a:pPr>
            <a:endParaRPr lang="nb-NO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1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/>
            <a:endParaRPr lang="nb-NO" dirty="0"/>
          </a:p>
        </p:txBody>
      </p:sp>
      <p:sp>
        <p:nvSpPr>
          <p:cNvPr id="16390" name="Plassholder for tekst 25"/>
          <p:cNvSpPr txBox="1">
            <a:spLocks/>
          </p:cNvSpPr>
          <p:nvPr/>
        </p:nvSpPr>
        <p:spPr bwMode="auto">
          <a:xfrm>
            <a:off x="1274763" y="495300"/>
            <a:ext cx="42878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nb-NO" sz="1000">
                <a:solidFill>
                  <a:schemeClr val="bg1"/>
                </a:solidFill>
                <a:latin typeface="Arial" pitchFamily="34" charset="0"/>
              </a:rPr>
              <a:t>HELGELANDSSYKEHUSET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60069" y="6789420"/>
            <a:ext cx="581970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b="1" dirty="0">
                <a:latin typeface="Calibri"/>
                <a:ea typeface="MS PGothic"/>
                <a:cs typeface="Calibri"/>
              </a:rPr>
              <a:t>Medisinsk ansvarlig lege</a:t>
            </a:r>
            <a:r>
              <a:rPr lang="nb-NO" sz="1200" dirty="0">
                <a:latin typeface="Calibri"/>
                <a:ea typeface="MS PGothic"/>
                <a:cs typeface="Calibri"/>
              </a:rPr>
              <a:t>: Overlege kirurgisk avdeling Helgelandssykehuset </a:t>
            </a:r>
          </a:p>
          <a:p>
            <a:r>
              <a:rPr lang="nb-NO" sz="1200" dirty="0">
                <a:latin typeface="Calibri"/>
                <a:ea typeface="MS PGothic"/>
                <a:cs typeface="Calibri"/>
              </a:rPr>
              <a:t>Tomasz Pietrzykowski</a:t>
            </a:r>
          </a:p>
          <a:p>
            <a:endParaRPr lang="nb-NO" sz="1200" b="1" dirty="0"/>
          </a:p>
          <a:p>
            <a:r>
              <a:rPr lang="nb-NO" sz="1200" b="1" dirty="0">
                <a:latin typeface="Calibri"/>
                <a:ea typeface="MS PGothic"/>
                <a:cs typeface="Calibri"/>
              </a:rPr>
              <a:t>Kursledere Mo i Rana</a:t>
            </a:r>
            <a:r>
              <a:rPr lang="nb-NO" sz="1200" b="1" dirty="0">
                <a:solidFill>
                  <a:srgbClr val="141313"/>
                </a:solidFill>
                <a:latin typeface="Calibri"/>
                <a:ea typeface="MS PGothic"/>
                <a:cs typeface="Calibri"/>
              </a:rPr>
              <a:t>: </a:t>
            </a:r>
          </a:p>
          <a:p>
            <a:r>
              <a:rPr lang="nb-NO" sz="1200" dirty="0">
                <a:solidFill>
                  <a:schemeClr val="tx2"/>
                </a:solidFill>
                <a:latin typeface="Calibri"/>
                <a:ea typeface="MS PGothic"/>
                <a:cs typeface="Calibri"/>
              </a:rPr>
              <a:t>Manuellterapeut Jennifer Asplund Michaelsen</a:t>
            </a:r>
          </a:p>
          <a:p>
            <a:r>
              <a:rPr lang="nb-NO" sz="1200" dirty="0">
                <a:solidFill>
                  <a:schemeClr val="tx2"/>
                </a:solidFill>
                <a:latin typeface="Calibri"/>
                <a:ea typeface="MS PGothic"/>
                <a:cs typeface="Calibri"/>
              </a:rPr>
              <a:t>og spesialfysioterapeut Agnete Høgås</a:t>
            </a:r>
          </a:p>
          <a:p>
            <a:endParaRPr lang="nb-NO" sz="1200" dirty="0">
              <a:solidFill>
                <a:schemeClr val="tx2"/>
              </a:solidFill>
              <a:latin typeface="Calibri"/>
              <a:ea typeface="MS PGothic"/>
              <a:cs typeface="Calibri"/>
            </a:endParaRPr>
          </a:p>
          <a:p>
            <a:r>
              <a:rPr lang="nb-NO" sz="1200" b="1" dirty="0">
                <a:latin typeface="Calibri"/>
                <a:ea typeface="MS PGothic"/>
                <a:cs typeface="Calibri"/>
              </a:rPr>
              <a:t>Oppmøtested Mo</a:t>
            </a:r>
            <a:r>
              <a:rPr lang="nb-NO" sz="1200" b="1">
                <a:latin typeface="Calibri"/>
                <a:ea typeface="MS PGothic"/>
                <a:cs typeface="Calibri"/>
              </a:rPr>
              <a:t>: </a:t>
            </a:r>
          </a:p>
          <a:p>
            <a:r>
              <a:rPr lang="nb-NO" sz="1200">
                <a:latin typeface="Calibri"/>
                <a:ea typeface="MS PGothic"/>
                <a:cs typeface="Calibri"/>
              </a:rPr>
              <a:t>Kursrom </a:t>
            </a:r>
            <a:r>
              <a:rPr lang="nb-NO" sz="1200" dirty="0">
                <a:latin typeface="Calibri"/>
                <a:ea typeface="MS PGothic"/>
                <a:cs typeface="Calibri"/>
              </a:rPr>
              <a:t>ved kantina Helgelandssykehuset Mo i Rana</a:t>
            </a:r>
          </a:p>
          <a:p>
            <a:endParaRPr lang="nb-NO" sz="1200" dirty="0">
              <a:solidFill>
                <a:srgbClr val="141313"/>
              </a:solidFill>
            </a:endParaRPr>
          </a:p>
          <a:p>
            <a:endParaRPr lang="nb-NO" sz="1200" dirty="0">
              <a:solidFill>
                <a:srgbClr val="141313"/>
              </a:solidFill>
            </a:endParaRPr>
          </a:p>
          <a:p>
            <a:r>
              <a:rPr lang="nb-NO" sz="1200" dirty="0">
                <a:solidFill>
                  <a:srgbClr val="141313"/>
                </a:solidFill>
                <a:latin typeface="Calibri"/>
                <a:ea typeface="MS PGothic"/>
                <a:cs typeface="Calibri"/>
              </a:rPr>
              <a:t>Egenandel for kurset tilsvarer egenandel på poliklinisk konsultasjon</a:t>
            </a:r>
          </a:p>
          <a:p>
            <a:r>
              <a:rPr lang="nb-NO" sz="1000" i="1" dirty="0">
                <a:solidFill>
                  <a:srgbClr val="141313"/>
                </a:solidFill>
                <a:latin typeface="Calibri"/>
                <a:ea typeface="MS PGothic"/>
                <a:cs typeface="Calibri"/>
              </a:rPr>
              <a:t>Med forbehold om endringer i programmet.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E22685E-617F-43D4-9AE8-F812D2FB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06" y="9263428"/>
            <a:ext cx="3918980" cy="533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ering_mestring_mal_invitasjon_051114">
  <a:themeElements>
    <a:clrScheme name="Egendefinert 4">
      <a:dk1>
        <a:srgbClr val="00507F"/>
      </a:dk1>
      <a:lt1>
        <a:sysClr val="window" lastClr="FFFFFF"/>
      </a:lt1>
      <a:dk2>
        <a:srgbClr val="00507F"/>
      </a:dk2>
      <a:lt2>
        <a:srgbClr val="777877"/>
      </a:lt2>
      <a:accent1>
        <a:srgbClr val="0098CF"/>
      </a:accent1>
      <a:accent2>
        <a:srgbClr val="E07934"/>
      </a:accent2>
      <a:accent3>
        <a:srgbClr val="6AB233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167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4EDCEF3A05A42B2EB371316D85043" ma:contentTypeVersion="14" ma:contentTypeDescription="Create a new document." ma:contentTypeScope="" ma:versionID="d750a718ea4c8ff9f5cae864306e700f">
  <xsd:schema xmlns:xsd="http://www.w3.org/2001/XMLSchema" xmlns:xs="http://www.w3.org/2001/XMLSchema" xmlns:p="http://schemas.microsoft.com/office/2006/metadata/properties" xmlns:ns2="b3f0173b-0c4d-4f2e-b2e2-e760f7c05a40" xmlns:ns3="4bf0fcd9-c992-47eb-a877-5ffac25e0608" targetNamespace="http://schemas.microsoft.com/office/2006/metadata/properties" ma:root="true" ma:fieldsID="0d95c28d7f04746e3da82b175db69675" ns2:_="" ns3:_="">
    <xsd:import namespace="b3f0173b-0c4d-4f2e-b2e2-e760f7c05a40"/>
    <xsd:import namespace="4bf0fcd9-c992-47eb-a877-5ffac25e06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0173b-0c4d-4f2e-b2e2-e760f7c05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ea7ea9d-a6ab-4abd-80e0-0faecda837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0fcd9-c992-47eb-a877-5ffac25e0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f0173b-0c4d-4f2e-b2e2-e760f7c05a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10BBC-C10C-4BCE-846C-3E652E4DC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2213D4-284E-4E6D-8513-352FFBE97443}"/>
</file>

<file path=customXml/itemProps3.xml><?xml version="1.0" encoding="utf-8"?>
<ds:datastoreItem xmlns:ds="http://schemas.openxmlformats.org/officeDocument/2006/customXml" ds:itemID="{6EEE5ABB-3650-4092-BAC4-19B5786398B0}">
  <ds:schemaRefs>
    <ds:schemaRef ds:uri="http://schemas.microsoft.com/office/2006/metadata/properties"/>
    <ds:schemaRef ds:uri="http://schemas.microsoft.com/office/infopath/2007/PartnerControls"/>
    <ds:schemaRef ds:uri="af4bdca9-80fa-400d-90a0-f192df3bc0ce"/>
    <ds:schemaRef ds:uri="22a13e19-9b39-4faa-a3a5-3fa287caa7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laering_mestring_mal_invitasjon_051114</Template>
  <TotalTime>12</TotalTime>
  <Words>184</Words>
  <Application>Microsoft Office PowerPoint</Application>
  <PresentationFormat>A4 (210 x 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laering_mestring_mal_invitasjon_051114</vt:lpstr>
      <vt:lpstr>Egendefinert utforming</vt:lpstr>
      <vt:lpstr>Artrosekurs  Helgelandssykehuset  Mo i Rana Kurset er for deg som har mild til moderat artrose i store ledd Tid: 3 desember 2025 </vt:lpstr>
    </vt:vector>
  </TitlesOfParts>
  <Company>Helse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tlr</dc:creator>
  <cp:lastModifiedBy>Gullesen Astri Merete Korsaksel</cp:lastModifiedBy>
  <cp:revision>7</cp:revision>
  <cp:lastPrinted>2024-09-23T10:32:21Z</cp:lastPrinted>
  <dcterms:created xsi:type="dcterms:W3CDTF">2015-01-08T07:59:14Z</dcterms:created>
  <dcterms:modified xsi:type="dcterms:W3CDTF">2025-09-29T12:18:13Z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0x0101006EC4EDCEF3A05A42B2EB371316D85043</vt:lpwstr>
  </property>
  <property fmtid="{D5CDD505-2E9C-101B-9397-08002B2CF9AE}" pid="3" name="MediaServiceImageTags">
    <vt:lpwstr/>
  </property>
</Properties>
</file>