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69.xml" ContentType="application/vnd.openxmlformats-officedocument.presentationml.tags+xml"/>
  <Override PartName="/ppt/tags/tag68.xml" ContentType="application/vnd.openxmlformats-officedocument.presentationml.tags+xml"/>
  <Override PartName="/ppt/tags/tag67.xml" ContentType="application/vnd.openxmlformats-officedocument.presentationml.tags+xml"/>
  <Override PartName="/ppt/tags/tag66.xml" ContentType="application/vnd.openxmlformats-officedocument.presentationml.tags+xml"/>
  <Override PartName="/ppt/tags/tag65.xml" ContentType="application/vnd.openxmlformats-officedocument.presentationml.tags+xml"/>
  <Override PartName="/ppt/tags/tag64.xml" ContentType="application/vnd.openxmlformats-officedocument.presentationml.tags+xml"/>
  <Override PartName="/ppt/tags/tag63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9.xml" ContentType="application/vnd.openxmlformats-officedocument.presentationml.tags+xml"/>
  <Override PartName="/ppt/tags/tag78.xml" ContentType="application/vnd.openxmlformats-officedocument.presentationml.tags+xml"/>
  <Override PartName="/ppt/tags/tag77.xml" ContentType="application/vnd.openxmlformats-officedocument.presentationml.tags+xml"/>
  <Override PartName="/ppt/tags/tag76.xml" ContentType="application/vnd.openxmlformats-officedocument.presentationml.tags+xml"/>
  <Override PartName="/ppt/tags/tag75.xml" ContentType="application/vnd.openxmlformats-officedocument.presentationml.tags+xml"/>
  <Override PartName="/ppt/tags/tag74.xml" ContentType="application/vnd.openxmlformats-officedocument.presentationml.tags+xml"/>
  <Override PartName="/ppt/tags/tag73.xml" ContentType="application/vnd.openxmlformats-officedocument.presentationml.tags+xml"/>
  <Override PartName="/ppt/tags/tag62.xml" ContentType="application/vnd.openxmlformats-officedocument.presentationml.tags+xml"/>
  <Override PartName="/ppt/tags/tag61.xml" ContentType="application/vnd.openxmlformats-officedocument.presentationml.tags+xml"/>
  <Override PartName="/ppt/tags/tag60.xml" ContentType="application/vnd.openxmlformats-officedocument.presentationml.tags+xml"/>
  <Override PartName="/ppt/tags/tag48.xml" ContentType="application/vnd.openxmlformats-officedocument.presentationml.tags+xml"/>
  <Override PartName="/ppt/tags/tag47.xml" ContentType="application/vnd.openxmlformats-officedocument.presentationml.tag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8.xml" ContentType="application/vnd.openxmlformats-officedocument.presentationml.tags+xml"/>
  <Override PartName="/ppt/tags/tag57.xml" ContentType="application/vnd.openxmlformats-officedocument.presentationml.tags+xml"/>
  <Override PartName="/ppt/tags/tag56.xml" ContentType="application/vnd.openxmlformats-officedocument.presentationml.tags+xml"/>
  <Override PartName="/ppt/tags/tag55.xml" ContentType="application/vnd.openxmlformats-officedocument.presentationml.tags+xml"/>
  <Override PartName="/ppt/tags/tag54.xml" ContentType="application/vnd.openxmlformats-officedocument.presentationml.tags+xml"/>
  <Override PartName="/ppt/tags/tag53.xml" ContentType="application/vnd.openxmlformats-officedocument.presentationml.tags+xml"/>
  <Override PartName="/ppt/tags/tag52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541" r:id="rId2"/>
    <p:sldId id="543" r:id="rId3"/>
    <p:sldId id="575" r:id="rId4"/>
    <p:sldId id="574" r:id="rId5"/>
    <p:sldId id="514" r:id="rId6"/>
    <p:sldId id="515" r:id="rId7"/>
    <p:sldId id="516" r:id="rId8"/>
    <p:sldId id="501" r:id="rId9"/>
    <p:sldId id="576" r:id="rId10"/>
    <p:sldId id="518" r:id="rId11"/>
    <p:sldId id="558" r:id="rId12"/>
    <p:sldId id="577" r:id="rId13"/>
    <p:sldId id="447" r:id="rId14"/>
    <p:sldId id="562" r:id="rId15"/>
    <p:sldId id="489" r:id="rId16"/>
    <p:sldId id="563" r:id="rId17"/>
    <p:sldId id="449" r:id="rId18"/>
    <p:sldId id="521" r:id="rId19"/>
    <p:sldId id="452" r:id="rId20"/>
    <p:sldId id="448" r:id="rId21"/>
    <p:sldId id="535" r:id="rId22"/>
    <p:sldId id="536" r:id="rId23"/>
    <p:sldId id="491" r:id="rId24"/>
    <p:sldId id="564" r:id="rId25"/>
    <p:sldId id="534" r:id="rId26"/>
    <p:sldId id="565" r:id="rId27"/>
    <p:sldId id="456" r:id="rId28"/>
    <p:sldId id="566" r:id="rId29"/>
    <p:sldId id="492" r:id="rId30"/>
    <p:sldId id="567" r:id="rId31"/>
    <p:sldId id="526" r:id="rId32"/>
    <p:sldId id="529" r:id="rId33"/>
    <p:sldId id="568" r:id="rId34"/>
    <p:sldId id="551" r:id="rId35"/>
    <p:sldId id="569" r:id="rId36"/>
    <p:sldId id="503" r:id="rId37"/>
    <p:sldId id="506" r:id="rId38"/>
    <p:sldId id="578" r:id="rId39"/>
    <p:sldId id="559" r:id="rId40"/>
    <p:sldId id="573" r:id="rId41"/>
    <p:sldId id="560" r:id="rId42"/>
    <p:sldId id="579" r:id="rId43"/>
  </p:sldIdLst>
  <p:sldSz cx="9144000" cy="6858000" type="screen4x3"/>
  <p:notesSz cx="6724650" cy="9774238"/>
  <p:custDataLst>
    <p:tags r:id="rId46"/>
  </p:custDataLst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285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300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  <a:srgbClr val="CCC1DA"/>
    <a:srgbClr val="232379"/>
    <a:srgbClr val="00408B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5071" autoAdjust="0"/>
  </p:normalViewPr>
  <p:slideViewPr>
    <p:cSldViewPr>
      <p:cViewPr varScale="1">
        <p:scale>
          <a:sx n="103" d="100"/>
          <a:sy n="103" d="100"/>
        </p:scale>
        <p:origin x="1338" y="108"/>
      </p:cViewPr>
      <p:guideLst>
        <p:guide orient="horz" pos="1389"/>
        <p:guide pos="285"/>
        <p:guide orient="horz" pos="981"/>
        <p:guide pos="2880"/>
        <p:guide orient="horz" pos="300"/>
        <p:guide orient="horz" pos="3793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9C154B-2FA1-4080-9E66-8AC2C31EC9CD}" type="datetime1">
              <a:rPr lang="nb-NO"/>
              <a:pPr/>
              <a:t>24.10.2018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wrap="square" lIns="90206" tIns="45103" rIns="90206" bIns="4510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08E1C1-E120-4AF2-8CC4-DD38E3CF0DF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1563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A8EDC5-62E0-4D4E-A8B5-73EA190A7BA6}" type="datetime1">
              <a:rPr lang="nb-NO"/>
              <a:pPr/>
              <a:t>24.10.2018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06" tIns="45103" rIns="90206" bIns="45103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wrap="square" lIns="90206" tIns="45103" rIns="90206" bIns="4510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D618C8-9ED0-4E91-BAD1-862E86F2E1B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367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8C8-9ED0-4E91-BAD1-862E86F2E1B0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844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8C8-9ED0-4E91-BAD1-862E86F2E1B0}" type="slidenum">
              <a:rPr lang="nb-NO" smtClean="0"/>
              <a:pPr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37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8C8-9ED0-4E91-BAD1-862E86F2E1B0}" type="slidenum">
              <a:rPr lang="nb-NO" smtClean="0"/>
              <a:pPr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069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8C8-9ED0-4E91-BAD1-862E86F2E1B0}" type="slidenum">
              <a:rPr lang="nb-NO" smtClean="0"/>
              <a:pPr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448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8C8-9ED0-4E91-BAD1-862E86F2E1B0}" type="slidenum">
              <a:rPr lang="nb-NO" smtClean="0"/>
              <a:pPr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13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8C8-9ED0-4E91-BAD1-862E86F2E1B0}" type="slidenum">
              <a:rPr lang="nb-NO" smtClean="0"/>
              <a:pPr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0972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8C8-9ED0-4E91-BAD1-862E86F2E1B0}" type="slidenum">
              <a:rPr lang="nb-NO" smtClean="0"/>
              <a:pPr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160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8C8-9ED0-4E91-BAD1-862E86F2E1B0}" type="slidenum">
              <a:rPr lang="nb-NO" smtClean="0"/>
              <a:pPr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3958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8C8-9ED0-4E91-BAD1-862E86F2E1B0}" type="slidenum">
              <a:rPr lang="nb-NO" smtClean="0"/>
              <a:pPr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4822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8C8-9ED0-4E91-BAD1-862E86F2E1B0}" type="slidenum">
              <a:rPr lang="nb-NO" smtClean="0"/>
              <a:pPr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136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8C8-9ED0-4E91-BAD1-862E86F2E1B0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362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8C8-9ED0-4E91-BAD1-862E86F2E1B0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7122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8C8-9ED0-4E91-BAD1-862E86F2E1B0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2353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8C8-9ED0-4E91-BAD1-862E86F2E1B0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480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8C8-9ED0-4E91-BAD1-862E86F2E1B0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702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8C8-9ED0-4E91-BAD1-862E86F2E1B0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221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8C8-9ED0-4E91-BAD1-862E86F2E1B0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1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18C8-9ED0-4E91-BAD1-862E86F2E1B0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31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4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3" descr="5649-HELGELANDSSYKEHUSET-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488832" cy="1368153"/>
          </a:xfrm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innhold 2"/>
          <p:cNvSpPr>
            <a:spLocks noGrp="1"/>
          </p:cNvSpPr>
          <p:nvPr>
            <p:ph idx="10"/>
          </p:nvPr>
        </p:nvSpPr>
        <p:spPr>
          <a:xfrm>
            <a:off x="827584" y="2996952"/>
            <a:ext cx="7488832" cy="288032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FontTx/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/>
          </p:nvPr>
        </p:nvSpPr>
        <p:spPr>
          <a:xfrm>
            <a:off x="827584" y="3284984"/>
            <a:ext cx="7488832" cy="288032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FontTx/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3" descr="5649-HELGELANDSSYKEHUSET-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67744" y="1772816"/>
            <a:ext cx="7772400" cy="864096"/>
          </a:xfrm>
        </p:spPr>
        <p:txBody>
          <a:bodyPr anchor="t"/>
          <a:lstStyle>
            <a:lvl1pPr algn="l">
              <a:lnSpc>
                <a:spcPct val="100000"/>
              </a:lnSpc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1"/>
          </p:nvPr>
        </p:nvSpPr>
        <p:spPr>
          <a:xfrm>
            <a:off x="2267744" y="3356992"/>
            <a:ext cx="6552728" cy="288032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FontTx/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2"/>
          </p:nvPr>
        </p:nvSpPr>
        <p:spPr>
          <a:xfrm>
            <a:off x="2267744" y="3645024"/>
            <a:ext cx="6552728" cy="288032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FontTx/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59204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2800" b="1" i="0" baseline="0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pic>
        <p:nvPicPr>
          <p:cNvPr id="5" name="Bilde 3" descr="5649-HELGELANDSSYKEHUSET-0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7"/>
          </a:xfrm>
        </p:spPr>
        <p:txBody>
          <a:bodyPr/>
          <a:lstStyle>
            <a:lvl1pPr marL="0" indent="0">
              <a:buFont typeface="Arial" pitchFamily="34" charset="0"/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457200" y="2204864"/>
            <a:ext cx="8229600" cy="381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fld id="{5E50A79B-A79A-4C45-AE6F-54219922C41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36506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2800" b="1" i="0" baseline="0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pic>
        <p:nvPicPr>
          <p:cNvPr id="6" name="Bilde 3" descr="5649-HELGELANDSSYKEHUSET-0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44210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0"/>
          </p:nvPr>
        </p:nvSpPr>
        <p:spPr>
          <a:xfrm>
            <a:off x="5508104" y="1600201"/>
            <a:ext cx="3178696" cy="460647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1"/>
          </p:nvPr>
        </p:nvSpPr>
        <p:spPr>
          <a:xfrm>
            <a:off x="5508104" y="2204864"/>
            <a:ext cx="3178696" cy="381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2" name="Tittel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fld id="{5C30CC82-8741-40C3-B57F-F8D84709762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5649-HELGELANDSSYKEHUSET-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4834880" cy="46064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idx="10"/>
          </p:nvPr>
        </p:nvSpPr>
        <p:spPr>
          <a:xfrm>
            <a:off x="467544" y="2564904"/>
            <a:ext cx="4834880" cy="3528392"/>
          </a:xfrm>
        </p:spPr>
        <p:txBody>
          <a:bodyPr>
            <a:normAutofit/>
          </a:bodyPr>
          <a:lstStyle>
            <a:lvl1pPr marL="285750" indent="-285750">
              <a:buFont typeface="Arial" pitchFamily="34" charset="0"/>
              <a:buChar char="•"/>
              <a:defRPr sz="1600" baseline="0"/>
            </a:lvl1pPr>
            <a:lvl2pPr marL="457200" indent="0">
              <a:buNone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fld id="{07B52586-B1E8-43E7-940F-6FAF6C5A4CE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338211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3600" b="0" i="0" baseline="0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408B"/>
          </a:solidFill>
          <a:latin typeface="+mj-lt"/>
          <a:ea typeface="ＭＳ Ｐゴシック" charset="-128"/>
          <a:cs typeface="ScalaSan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08B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08B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08B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08B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08B"/>
          </a:solidFill>
          <a:latin typeface="Calibri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08B"/>
          </a:solidFill>
          <a:latin typeface="Calibri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08B"/>
          </a:solidFill>
          <a:latin typeface="Calibri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408B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408B"/>
          </a:solidFill>
          <a:latin typeface="+mj-lt"/>
          <a:ea typeface="ＭＳ Ｐゴシック" charset="-128"/>
          <a:cs typeface="ScalaSan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408B"/>
          </a:solidFill>
          <a:latin typeface="+mj-lt"/>
          <a:ea typeface="ＭＳ Ｐゴシック" charset="-128"/>
          <a:cs typeface="ScalaSan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00408B"/>
          </a:solidFill>
          <a:latin typeface="+mj-lt"/>
          <a:ea typeface="ＭＳ Ｐゴシック" charset="-128"/>
          <a:cs typeface="ScalaSan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00408B"/>
          </a:solidFill>
          <a:latin typeface="+mj-lt"/>
          <a:ea typeface="ＭＳ Ｐゴシック" charset="-128"/>
          <a:cs typeface="ScalaSan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00408B"/>
          </a:solidFill>
          <a:latin typeface="+mj-lt"/>
          <a:ea typeface="ＭＳ Ｐゴシック" charset="-128"/>
          <a:cs typeface="Scala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3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1.xml"/><Relationship Id="rId7" Type="http://schemas.openxmlformats.org/officeDocument/2006/relationships/hyperlink" Target="https://statistikk.helsedirektoratet.no/bi/Dashboard/1c6321e3-5a67-4a00-b174-c7bf7005466e?e=false&amp;vo=viewonly" TargetMode="Externa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3.xml"/><Relationship Id="rId7" Type="http://schemas.openxmlformats.org/officeDocument/2006/relationships/image" Target="../media/image15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5.xml"/><Relationship Id="rId7" Type="http://schemas.openxmlformats.org/officeDocument/2006/relationships/image" Target="../media/image1.emf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37.xml"/><Relationship Id="rId7" Type="http://schemas.openxmlformats.org/officeDocument/2006/relationships/image" Target="../media/image1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1.emf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1.emf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51.xml"/><Relationship Id="rId7" Type="http://schemas.openxmlformats.org/officeDocument/2006/relationships/image" Target="../media/image1.emf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1.emf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55.xml"/><Relationship Id="rId7" Type="http://schemas.openxmlformats.org/officeDocument/2006/relationships/image" Target="../media/image1.emf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7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1.emf"/><Relationship Id="rId2" Type="http://schemas.openxmlformats.org/officeDocument/2006/relationships/tags" Target="../tags/tag5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1.emf"/><Relationship Id="rId2" Type="http://schemas.openxmlformats.org/officeDocument/2006/relationships/tags" Target="../tags/tag6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1.emf"/><Relationship Id="rId2" Type="http://schemas.openxmlformats.org/officeDocument/2006/relationships/tags" Target="../tags/tag64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1.emf"/><Relationship Id="rId2" Type="http://schemas.openxmlformats.org/officeDocument/2006/relationships/tags" Target="../tags/tag66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3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1.emf"/><Relationship Id="rId2" Type="http://schemas.openxmlformats.org/officeDocument/2006/relationships/tags" Target="../tags/tag68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4.bin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23.png"/><Relationship Id="rId2" Type="http://schemas.openxmlformats.org/officeDocument/2006/relationships/tags" Target="../tags/tag70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73.xml"/><Relationship Id="rId7" Type="http://schemas.openxmlformats.org/officeDocument/2006/relationships/image" Target="../media/image24.png"/><Relationship Id="rId2" Type="http://schemas.openxmlformats.org/officeDocument/2006/relationships/tags" Target="../tags/tag7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26.png"/><Relationship Id="rId2" Type="http://schemas.openxmlformats.org/officeDocument/2006/relationships/tags" Target="../tags/tag7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27.emf"/><Relationship Id="rId2" Type="http://schemas.openxmlformats.org/officeDocument/2006/relationships/tags" Target="../tags/tag7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3.xml"/><Relationship Id="rId7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5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l="-18000" t="3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idx="10"/>
          </p:nvPr>
        </p:nvSpPr>
        <p:spPr>
          <a:xfrm>
            <a:off x="1499932" y="1916832"/>
            <a:ext cx="7238132" cy="576064"/>
          </a:xfrm>
        </p:spPr>
        <p:txBody>
          <a:bodyPr>
            <a:noAutofit/>
          </a:bodyPr>
          <a:lstStyle/>
          <a:p>
            <a:r>
              <a:rPr lang="nb-NO" sz="5400" b="1" dirty="0" smtClean="0"/>
              <a:t>Bæreevneanalyser</a:t>
            </a:r>
            <a:endParaRPr lang="nb-NO" sz="5400" b="1" dirty="0"/>
          </a:p>
        </p:txBody>
      </p:sp>
      <p:sp>
        <p:nvSpPr>
          <p:cNvPr id="6" name="Content Placeholder 7"/>
          <p:cNvSpPr>
            <a:spLocks noGrp="1"/>
          </p:cNvSpPr>
          <p:nvPr>
            <p:ph idx="11"/>
          </p:nvPr>
        </p:nvSpPr>
        <p:spPr>
          <a:xfrm>
            <a:off x="1331640" y="6309320"/>
            <a:ext cx="3096344" cy="432048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Presentasjon i styremøtet</a:t>
            </a:r>
          </a:p>
          <a:p>
            <a:r>
              <a:rPr lang="nb-NO" dirty="0" smtClean="0"/>
              <a:t>Onsdag, 24. </a:t>
            </a:r>
            <a:r>
              <a:rPr lang="nb-NO" dirty="0"/>
              <a:t>oktober 2018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10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59248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1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5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359676"/>
              </p:ext>
            </p:extLst>
          </p:nvPr>
        </p:nvGraphicFramePr>
        <p:xfrm>
          <a:off x="457200" y="2216101"/>
          <a:ext cx="8291264" cy="3897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415">
                  <a:extLst>
                    <a:ext uri="{9D8B030D-6E8A-4147-A177-3AD203B41FA5}">
                      <a16:colId xmlns:a16="http://schemas.microsoft.com/office/drawing/2014/main" xmlns="" val="1460703832"/>
                    </a:ext>
                  </a:extLst>
                </a:gridCol>
                <a:gridCol w="3899545">
                  <a:extLst>
                    <a:ext uri="{9D8B030D-6E8A-4147-A177-3AD203B41FA5}">
                      <a16:colId xmlns:a16="http://schemas.microsoft.com/office/drawing/2014/main" xmlns="" val="221486852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820118566"/>
                    </a:ext>
                  </a:extLst>
                </a:gridCol>
              </a:tblGrid>
              <a:tr h="328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Finansieringskilde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Forutsetninger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Vurderinger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2073486"/>
                  </a:ext>
                </a:extLst>
              </a:tr>
              <a:tr h="1100010"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Lån fra HOD</a:t>
                      </a:r>
                      <a:endParaRPr lang="nb-N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400" b="1" dirty="0" smtClean="0"/>
                        <a:t>Utgjør 70 % av investeringen</a:t>
                      </a:r>
                      <a:r>
                        <a:rPr lang="nb-NO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9388" marR="0" lvl="0" indent="-179388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b-N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Lånerente: 3,5 % </a:t>
                      </a:r>
                    </a:p>
                    <a:p>
                      <a:pPr marL="179388" marR="0" lvl="0" indent="-179388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b-NO" sz="1400" dirty="0" smtClean="0"/>
                        <a:t>Serielån med 25 års nedbetalingstid</a:t>
                      </a:r>
                    </a:p>
                    <a:p>
                      <a:pPr marL="179388" marR="0" lvl="0" indent="-179388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b-NO" sz="1400" baseline="0" dirty="0" smtClean="0"/>
                        <a:t>Byggelånsrenter legges til opprinnelig lånebeløp</a:t>
                      </a:r>
                      <a:endParaRPr lang="nb-NO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nb-N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Rentebane holdt flat over hele levetiden</a:t>
                      </a:r>
                    </a:p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Høy</a:t>
                      </a:r>
                      <a:r>
                        <a:rPr lang="nb-N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risiko knyttet til fremtidige endringer i rentenivå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056288"/>
                  </a:ext>
                </a:extLst>
              </a:tr>
              <a:tr h="672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Lån fra RHF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400" b="1" dirty="0" smtClean="0"/>
                        <a:t>Utgjør 10 % av investeringen 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 smtClean="0"/>
                        <a:t>Lagt til</a:t>
                      </a:r>
                      <a:r>
                        <a:rPr lang="nb-NO" sz="1400" baseline="0" dirty="0" smtClean="0"/>
                        <a:t> grunn samme l</a:t>
                      </a:r>
                      <a:r>
                        <a:rPr lang="nb-NO" sz="1400" dirty="0" smtClean="0"/>
                        <a:t>ånebetingelser som</a:t>
                      </a:r>
                      <a:r>
                        <a:rPr lang="nb-NO" sz="1400" baseline="0" dirty="0" smtClean="0"/>
                        <a:t> lån fra HOD</a:t>
                      </a:r>
                      <a:endParaRPr lang="nb-NO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nb-N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7906705"/>
                  </a:ext>
                </a:extLst>
              </a:tr>
              <a:tr h="11992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 smtClean="0"/>
                        <a:t>Egenfinansiering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400" b="1" dirty="0" smtClean="0"/>
                        <a:t>Utgjør 20 % av investeringen</a:t>
                      </a:r>
                    </a:p>
                    <a:p>
                      <a:pPr marL="269875" lvl="1" indent="-171450" algn="l" defTabSz="914400" rtl="0" eaLnBrk="1" latinLnBrk="0" hangingPunct="1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Oppspart kontantbeholdning frem til byggestart</a:t>
                      </a:r>
                    </a:p>
                    <a:p>
                      <a:pPr marL="269875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Overskuddslikviditet generert i løpet av byggeperioden</a:t>
                      </a:r>
                    </a:p>
                    <a:p>
                      <a:pPr marL="269875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Salgsinntekt fra eventuell avhending av eiendom</a:t>
                      </a:r>
                      <a:endParaRPr lang="nb-N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121917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HSYK har i dag ca. 400 </a:t>
                      </a:r>
                      <a:r>
                        <a:rPr lang="nb-NO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mnok</a:t>
                      </a:r>
                      <a:endParaRPr lang="nb-N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121917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nb-NO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Forventet økt til ca. 460 mnok i perioden frem til forutsatt byggestart (år 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322523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Forutsetninger </a:t>
            </a:r>
            <a:r>
              <a:rPr lang="nb-NO" dirty="0"/>
              <a:t>for finansiering av </a:t>
            </a:r>
            <a:r>
              <a:rPr lang="nb-NO" dirty="0" smtClean="0"/>
              <a:t>prosjektet er forankret med Helse Nord RHF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8312" y="1647668"/>
            <a:ext cx="8424167" cy="568433"/>
          </a:xfrm>
        </p:spPr>
        <p:txBody>
          <a:bodyPr>
            <a:normAutofit/>
          </a:bodyPr>
          <a:lstStyle/>
          <a:p>
            <a:r>
              <a:rPr lang="nb-NO" sz="1800" dirty="0" smtClean="0"/>
              <a:t>Finansieringsplan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468312" y="6330402"/>
            <a:ext cx="5197257" cy="233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b-NO" sz="800" dirty="0">
                <a:ea typeface="Calibri" panose="020F0502020204030204" pitchFamily="34" charset="0"/>
                <a:cs typeface="Times New Roman" panose="02020603050405020304" pitchFamily="18" charset="0"/>
              </a:rPr>
              <a:t>Kilde: </a:t>
            </a:r>
            <a:r>
              <a:rPr lang="nb-NO" sz="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Lånerente fra Helse </a:t>
            </a:r>
            <a:r>
              <a:rPr lang="nb-NO" sz="800" dirty="0">
                <a:ea typeface="Calibri" panose="020F0502020204030204" pitchFamily="34" charset="0"/>
                <a:cs typeface="Times New Roman" panose="02020603050405020304" pitchFamily="18" charset="0"/>
              </a:rPr>
              <a:t>Nord RHF, </a:t>
            </a:r>
            <a:r>
              <a:rPr lang="nb-NO" sz="800" i="1" dirty="0">
                <a:ea typeface="Calibri" panose="020F0502020204030204" pitchFamily="34" charset="0"/>
                <a:cs typeface="Times New Roman" panose="02020603050405020304" pitchFamily="18" charset="0"/>
              </a:rPr>
              <a:t>Budsjettbrev 1 - Plan 2019-2022, inkludert rullering av investeringsplan</a:t>
            </a:r>
            <a:r>
              <a:rPr lang="nb-NO" sz="8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05.03.2018</a:t>
            </a:r>
            <a:endParaRPr lang="nb-NO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057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05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nb-NO" sz="25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Forutsetninger for salgsinntekt er basert på justerte estimater fra utviklingsplan fra 2014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" y="3140968"/>
            <a:ext cx="8229600" cy="288032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 smtClean="0"/>
              <a:t>Estimater for salgsinntekt er basert på estimat fra utviklingsplan 2014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 smtClean="0"/>
              <a:t>Estimatene er korrigert for at det beholdes 1 eller 2 lokasjoner for sykehusbygg, samt areal til DMS-virksomhet der hele eller deler av sykehusbygget avhendes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 smtClean="0"/>
              <a:t>Estimatet er satt til 55 mnok per eiendom som avhendes, uavhengig av hvilken som avhendes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11</a:t>
            </a:fld>
            <a:endParaRPr lang="nb-NO"/>
          </a:p>
        </p:txBody>
      </p:sp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265589"/>
              </p:ext>
            </p:extLst>
          </p:nvPr>
        </p:nvGraphicFramePr>
        <p:xfrm>
          <a:off x="454770" y="1600201"/>
          <a:ext cx="8221686" cy="1284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014">
                  <a:extLst>
                    <a:ext uri="{9D8B030D-6E8A-4147-A177-3AD203B41FA5}">
                      <a16:colId xmlns:a16="http://schemas.microsoft.com/office/drawing/2014/main" xmlns="" val="282071989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426719750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3747014778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358781075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</a:rPr>
                        <a:t> Område</a:t>
                      </a:r>
                      <a:endParaRPr lang="nb-NO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8" marR="3608" marT="31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0-alternativet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(dagens struktur)</a:t>
                      </a:r>
                      <a:endParaRPr lang="nb-NO" sz="14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inntil 3 DMS)</a:t>
                      </a:r>
                      <a:endParaRPr lang="nb-NO" sz="14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2b-1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+ 1 A + inntil 2 DMS)</a:t>
                      </a:r>
                      <a:endParaRPr lang="nb-NO" sz="14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221812352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Salgsinntekt avhending</a:t>
                      </a:r>
                    </a:p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(inngår i </a:t>
                      </a:r>
                      <a:r>
                        <a:rPr lang="nb-NO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egenfinansiering</a:t>
                      </a:r>
                      <a:r>
                        <a:rPr lang="nb-NO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nb-NO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Ingen effekt</a:t>
                      </a:r>
                      <a:endParaRPr lang="nb-NO" sz="1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 eiendommer ekskl. DMS-areal)</a:t>
                      </a:r>
                      <a:endParaRPr lang="nb-NO" sz="1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eiendom ekskl. DMS-areal)</a:t>
                      </a:r>
                      <a:endParaRPr lang="nb-NO" sz="1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44900381"/>
                  </a:ext>
                </a:extLst>
              </a:tr>
            </a:tbl>
          </a:graphicData>
        </a:graphic>
      </p:graphicFrame>
      <p:sp>
        <p:nvSpPr>
          <p:cNvPr id="9" name="Plassholder for innhold 3"/>
          <p:cNvSpPr txBox="1">
            <a:spLocks/>
          </p:cNvSpPr>
          <p:nvPr/>
        </p:nvSpPr>
        <p:spPr bwMode="auto">
          <a:xfrm>
            <a:off x="457200" y="5445224"/>
            <a:ext cx="53389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nb-NO" sz="1200" b="1" dirty="0" smtClean="0"/>
              <a:t>0-alternativet:  </a:t>
            </a:r>
            <a:r>
              <a:rPr lang="nb-NO" sz="1200" dirty="0" smtClean="0"/>
              <a:t>Videreføring av dagens sykehusstruktur</a:t>
            </a:r>
          </a:p>
          <a:p>
            <a:pPr>
              <a:spcAft>
                <a:spcPts val="300"/>
              </a:spcAft>
            </a:pPr>
            <a:r>
              <a:rPr lang="nb-NO" sz="1200" b="1" dirty="0" smtClean="0"/>
              <a:t>Alternativ 2a: </a:t>
            </a:r>
            <a:r>
              <a:rPr lang="nb-NO" sz="1200" dirty="0" smtClean="0"/>
              <a:t>Stort akuttsykehus med </a:t>
            </a:r>
            <a:r>
              <a:rPr lang="nb-NO" sz="1200" i="1" dirty="0" smtClean="0"/>
              <a:t>inntil</a:t>
            </a:r>
            <a:r>
              <a:rPr lang="nb-NO" sz="1200" dirty="0" smtClean="0"/>
              <a:t> tre distriktsmedisinske sentre (DMS)</a:t>
            </a:r>
          </a:p>
          <a:p>
            <a:pPr>
              <a:spcAft>
                <a:spcPts val="300"/>
              </a:spcAft>
            </a:pPr>
            <a:r>
              <a:rPr lang="nb-NO" sz="1200" b="1" dirty="0" smtClean="0"/>
              <a:t>Alternativ 2b-1: </a:t>
            </a:r>
            <a:r>
              <a:rPr lang="nb-NO" sz="1200" dirty="0" smtClean="0"/>
              <a:t>Stort akuttsykehus med alle funksjoner pluss ett akuttsykehus for indremedisin. </a:t>
            </a:r>
            <a:r>
              <a:rPr lang="nb-NO" sz="1200" i="1" dirty="0" smtClean="0"/>
              <a:t>Inntil</a:t>
            </a:r>
            <a:r>
              <a:rPr lang="nb-NO" sz="1200" dirty="0" smtClean="0"/>
              <a:t> to DMS.</a:t>
            </a:r>
          </a:p>
        </p:txBody>
      </p:sp>
    </p:spTree>
    <p:extLst>
      <p:ext uri="{BB962C8B-B14F-4D97-AF65-F5344CB8AC3E}">
        <p14:creationId xmlns:p14="http://schemas.microsoft.com/office/powerpoint/2010/main" val="13587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52586-B1E8-43E7-940F-6FAF6C5A4CEA}" type="slidenum">
              <a:rPr lang="nb-NO" smtClean="0"/>
              <a:pPr/>
              <a:t>12</a:t>
            </a:fld>
            <a:endParaRPr lang="nb-NO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095102"/>
              </p:ext>
            </p:extLst>
          </p:nvPr>
        </p:nvGraphicFramePr>
        <p:xfrm>
          <a:off x="434304" y="2494908"/>
          <a:ext cx="4785768" cy="23840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85768">
                  <a:extLst>
                    <a:ext uri="{9D8B030D-6E8A-4147-A177-3AD203B41FA5}">
                      <a16:colId xmlns:a16="http://schemas.microsoft.com/office/drawing/2014/main" xmlns="" val="2213294270"/>
                    </a:ext>
                  </a:extLst>
                </a:gridCol>
              </a:tblGrid>
              <a:tr h="596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>
                          <a:solidFill>
                            <a:srgbClr val="00408B"/>
                          </a:solidFill>
                        </a:rPr>
                        <a:t>Arbeidsmetodikk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5964518"/>
                  </a:ext>
                </a:extLst>
              </a:tr>
              <a:tr h="596003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408B"/>
                          </a:solidFill>
                        </a:rPr>
                        <a:t>Finansieringsplan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0984923"/>
                  </a:ext>
                </a:extLst>
              </a:tr>
              <a:tr h="596003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408B"/>
                          </a:solidFill>
                        </a:rPr>
                        <a:t>Driftsøkonomiske effekter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65482"/>
                  </a:ext>
                </a:extLst>
              </a:tr>
              <a:tr h="596003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408B"/>
                          </a:solidFill>
                        </a:rPr>
                        <a:t>Resultater bæreevneanalyser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566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9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3899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5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Fokusområder driftsøkonomi</a:t>
            </a:r>
            <a:br>
              <a:rPr lang="nb-NO" dirty="0"/>
            </a:br>
            <a:r>
              <a:rPr lang="nb-NO" dirty="0"/>
              <a:t>– oppsummering per alternativ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1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105304"/>
              </p:ext>
            </p:extLst>
          </p:nvPr>
        </p:nvGraphicFramePr>
        <p:xfrm>
          <a:off x="454770" y="1412776"/>
          <a:ext cx="8221687" cy="526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06">
                  <a:extLst>
                    <a:ext uri="{9D8B030D-6E8A-4147-A177-3AD203B41FA5}">
                      <a16:colId xmlns:a16="http://schemas.microsoft.com/office/drawing/2014/main" xmlns="" val="2820719890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4267197506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3747014778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358781075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dirty="0" smtClean="0">
                          <a:effectLst/>
                        </a:rPr>
                        <a:t> Område</a:t>
                      </a:r>
                      <a:endParaRPr lang="nb-NO" sz="105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8" marR="3608" marT="31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0-alternativet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(dagens struktur)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inntil 3 DMS)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2b-1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+ 1 A + inntil 2 DMS)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221812352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Resultat fra</a:t>
                      </a:r>
                      <a:r>
                        <a:rPr lang="nb-NO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dagens d</a:t>
                      </a: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rift 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134678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effectLst/>
                        </a:rPr>
                        <a:t>Somatikk - effektivisering bemanning og andre driftskostnader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(generell effektivisering)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-75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(bemanning og andre driftskostnader)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-45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(bemanning og andre driftskostnader)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93497019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effectLst/>
                        </a:rPr>
                        <a:t>PHV og rus - effektivisering bemanning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Psyk: </a:t>
                      </a: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Rus: uendret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Psyk: </a:t>
                      </a: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Rus: uendret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6786783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FDV-kostnader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(estimat mindre arealbehov)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(estimat mindre arealbehov)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8130106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Prehosp</a:t>
                      </a: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og pasienttransport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(høyere kost enn dagens nivå)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(høyere kost enn dagens nivå, men trolig lavere enn 2a)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4324962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Hjemhenting gjestepasienter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pågående arbeid + effekt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 sengeutvidelse: må trolig driftes under 50-60 % av DRG for å gi positiv dekningsbidrag </a:t>
                      </a:r>
                      <a:b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effekt av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 sengeutvidelse: må trolig driftes under 50-60 % av DRG for å gi positiv dekningsbidrag </a:t>
                      </a:r>
                      <a:b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effekt av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47331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Kapitalkompensasjon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10938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DMS Brønnøysund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15959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 estimerte driftseffekter </a:t>
                      </a:r>
                      <a:r>
                        <a:rPr lang="nb-NO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(ekskl. resultat</a:t>
                      </a:r>
                      <a:r>
                        <a:rPr lang="nb-NO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dagens drift)</a:t>
                      </a:r>
                      <a:endParaRPr lang="nb-NO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 / -20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-77 / -86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-43 / -52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128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01758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9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5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091344"/>
              </p:ext>
            </p:extLst>
          </p:nvPr>
        </p:nvGraphicFramePr>
        <p:xfrm>
          <a:off x="454770" y="1412776"/>
          <a:ext cx="8221687" cy="526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06">
                  <a:extLst>
                    <a:ext uri="{9D8B030D-6E8A-4147-A177-3AD203B41FA5}">
                      <a16:colId xmlns:a16="http://schemas.microsoft.com/office/drawing/2014/main" xmlns="" val="2820719890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4267197506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3747014778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358781075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dirty="0" smtClean="0">
                          <a:effectLst/>
                        </a:rPr>
                        <a:t> Område</a:t>
                      </a:r>
                      <a:endParaRPr lang="nb-NO" sz="105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8" marR="3608" marT="31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0-alternativet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(dagens struktur)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inntil 3 DMS)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2b-1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+ 1 A + inntil 2 DMS)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221812352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Resultat fra</a:t>
                      </a:r>
                      <a:r>
                        <a:rPr lang="nb-NO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dagens d</a:t>
                      </a: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rift 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134678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effectLst/>
                        </a:rPr>
                        <a:t>Somatikk - effektivisering bemanning og andre driftskostnader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(generell effektivisering)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-75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(bemanning og andre driftskostnader)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-45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(bemanning og andre driftskostnader)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93497019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effectLst/>
                        </a:rPr>
                        <a:t>PHV og rus - effektivisering bemanning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Psyk: </a:t>
                      </a: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Rus: uendret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Psyk: </a:t>
                      </a: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Rus: uendret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6786783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FDV-kostnader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(estimat mindre arealbehov)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(estimat mindre arealbehov)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8130106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Prehosp</a:t>
                      </a: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og pasienttransport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(høyere kost enn dagens nivå)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(høyere kost enn dagens nivå, men trolig lavere enn 2a)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4324962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Hjemhenting gjestepasienter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pågående arbeid + effekt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 sengeutvidelse: må trolig driftes under 50-60 % av DRG for å gi positiv dekningsbidrag </a:t>
                      </a:r>
                      <a:b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effekt av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 sengeutvidelse: må trolig driftes under 50-60 % av DRG for å gi positiv dekningsbidrag </a:t>
                      </a:r>
                      <a:b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effekt av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47331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Kapitalkompensasjon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10938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DMS Brønnøysund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15959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 estimerte driftseffekter </a:t>
                      </a:r>
                      <a:r>
                        <a:rPr lang="nb-NO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(ekskl. resultat</a:t>
                      </a:r>
                      <a:r>
                        <a:rPr lang="nb-NO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dagens drift)</a:t>
                      </a:r>
                      <a:endParaRPr lang="nb-NO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 / -20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-77 / -86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-43 / -52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128116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Fokusområder driftsøkonomi</a:t>
            </a:r>
            <a:br>
              <a:rPr lang="nb-NO" dirty="0" smtClean="0"/>
            </a:br>
            <a:r>
              <a:rPr lang="nb-NO" dirty="0" smtClean="0"/>
              <a:t>– oppsummering per alternativ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454770" y="1772816"/>
            <a:ext cx="8232030" cy="43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2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84384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3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5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Forutsetninger for resultat fra dagens drift er basert på historisk oppnåelse og vedtatt resultatkrav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" y="2204864"/>
            <a:ext cx="8229600" cy="3816424"/>
          </a:xfrm>
        </p:spPr>
        <p:txBody>
          <a:bodyPr/>
          <a:lstStyle/>
          <a:p>
            <a:r>
              <a:rPr lang="nb-NO" dirty="0" smtClean="0"/>
              <a:t>Historisk resultatutvikling HSYK: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sz="1800" dirty="0"/>
              <a:t>I styresak 23-2018 </a:t>
            </a:r>
            <a:r>
              <a:rPr lang="nb-NO" sz="1800" i="1" dirty="0" smtClean="0"/>
              <a:t>Innspill </a:t>
            </a:r>
            <a:r>
              <a:rPr lang="nb-NO" sz="1800" i="1" dirty="0"/>
              <a:t>til plan 2019-2022, inkludert rullering</a:t>
            </a:r>
          </a:p>
          <a:p>
            <a:r>
              <a:rPr lang="nb-NO" sz="1800" i="1" dirty="0"/>
              <a:t>investeringsplan - Oppdatert </a:t>
            </a:r>
            <a:r>
              <a:rPr lang="nb-NO" sz="1800" i="1" dirty="0" smtClean="0"/>
              <a:t>bærekraftsanalyse</a:t>
            </a:r>
            <a:r>
              <a:rPr lang="nb-NO" sz="1800" dirty="0" smtClean="0"/>
              <a:t> er det vist til vedtatt resultatkrav på 20 mnok i årene fremover</a:t>
            </a:r>
            <a:endParaRPr lang="nb-NO" sz="1800" dirty="0"/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15</a:t>
            </a:fld>
            <a:endParaRPr lang="nb-NO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501280"/>
            <a:ext cx="5256811" cy="1287760"/>
          </a:xfrm>
          <a:prstGeom prst="rect">
            <a:avLst/>
          </a:prstGeom>
          <a:ln>
            <a:solidFill>
              <a:srgbClr val="232379"/>
            </a:solidFill>
          </a:ln>
        </p:spPr>
      </p:pic>
    </p:spTree>
    <p:extLst>
      <p:ext uri="{BB962C8B-B14F-4D97-AF65-F5344CB8AC3E}">
        <p14:creationId xmlns:p14="http://schemas.microsoft.com/office/powerpoint/2010/main" val="5404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04525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7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5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097292"/>
              </p:ext>
            </p:extLst>
          </p:nvPr>
        </p:nvGraphicFramePr>
        <p:xfrm>
          <a:off x="454770" y="1412776"/>
          <a:ext cx="8221687" cy="526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06">
                  <a:extLst>
                    <a:ext uri="{9D8B030D-6E8A-4147-A177-3AD203B41FA5}">
                      <a16:colId xmlns:a16="http://schemas.microsoft.com/office/drawing/2014/main" xmlns="" val="2820719890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4267197506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3747014778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358781075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dirty="0" smtClean="0">
                          <a:effectLst/>
                        </a:rPr>
                        <a:t> Område</a:t>
                      </a:r>
                      <a:endParaRPr lang="nb-NO" sz="105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8" marR="3608" marT="31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0-alternativet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(dagens struktur)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inntil 3 DMS)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2b-1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+ 1 A + inntil 2 DMS)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221812352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Resultat fra</a:t>
                      </a:r>
                      <a:r>
                        <a:rPr lang="nb-NO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dagens d</a:t>
                      </a: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rift 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134678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effectLst/>
                        </a:rPr>
                        <a:t>Somatikk - effektivisering bemanning og andre driftskostnader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(generell effektivisering)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-75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(bemanning og andre driftskostnader)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-45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(bemanning og andre driftskostnader)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93497019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effectLst/>
                        </a:rPr>
                        <a:t>PHV og rus - effektivisering bemanning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Psyk: </a:t>
                      </a: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Rus: uendret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Psyk: </a:t>
                      </a: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Rus: uendret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6786783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FDV-kostnader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(estimat mindre arealbehov)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(estimat mindre arealbehov)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8130106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Prehosp</a:t>
                      </a: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og pasienttransport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(høyere kost enn dagens nivå)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(høyere kost enn dagens nivå, men trolig lavere enn 2a)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4324962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Hjemhenting gjestepasienter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pågående arbeid + effekt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 sengeutvidelse: må trolig driftes under 50-60 % av DRG for å gi positiv dekningsbidrag </a:t>
                      </a:r>
                      <a:b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effekt av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 sengeutvidelse: må trolig driftes under 50-60 % av DRG for å gi positiv dekningsbidrag </a:t>
                      </a:r>
                      <a:b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effekt av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47331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Kapitalkompensasjon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10938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DMS Brønnøysund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15959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 estimerte driftseffekter </a:t>
                      </a:r>
                      <a:r>
                        <a:rPr lang="nb-NO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(ekskl. resultat</a:t>
                      </a:r>
                      <a:r>
                        <a:rPr lang="nb-NO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dagens drift)</a:t>
                      </a:r>
                      <a:endParaRPr lang="nb-NO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 / -20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-77 / -86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-43 / -52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128116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Fokusområder driftsøkonomi</a:t>
            </a:r>
            <a:br>
              <a:rPr lang="nb-NO" dirty="0" smtClean="0"/>
            </a:br>
            <a:r>
              <a:rPr lang="nb-NO" dirty="0" smtClean="0"/>
              <a:t>– oppsummering per alternativ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454770" y="2204864"/>
            <a:ext cx="8232030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49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1345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5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8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169"/>
          </a:xfrm>
        </p:spPr>
        <p:txBody>
          <a:bodyPr/>
          <a:lstStyle/>
          <a:p>
            <a:r>
              <a:rPr lang="nb-NO" b="1" dirty="0" smtClean="0"/>
              <a:t>Dekomponering </a:t>
            </a:r>
            <a:r>
              <a:rPr lang="nb-NO" b="1" dirty="0"/>
              <a:t>indikerer at økte kostnader </a:t>
            </a:r>
            <a:r>
              <a:rPr lang="nb-NO" b="1" dirty="0" smtClean="0"/>
              <a:t>til pasientbehandling forklarer </a:t>
            </a:r>
            <a:r>
              <a:rPr lang="nb-NO" b="1" dirty="0"/>
              <a:t>hele </a:t>
            </a:r>
            <a:r>
              <a:rPr lang="nb-NO" b="1" dirty="0" smtClean="0"/>
              <a:t>utviklingen i kostnadsnivå </a:t>
            </a:r>
            <a:r>
              <a:rPr lang="nb-NO" b="1" dirty="0"/>
              <a:t>for HSYK fra </a:t>
            </a:r>
            <a:r>
              <a:rPr lang="nb-NO" b="1" dirty="0" smtClean="0"/>
              <a:t>2013 til 2017</a:t>
            </a:r>
            <a:endParaRPr lang="nb-NO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Somatikk - effektivisering </a:t>
            </a:r>
            <a:r>
              <a:rPr lang="nb-NO" dirty="0" smtClean="0"/>
              <a:t>bemanning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" y="2464296"/>
            <a:ext cx="8229600" cy="3556991"/>
          </a:xfrm>
        </p:spPr>
        <p:txBody>
          <a:bodyPr/>
          <a:lstStyle/>
          <a:p>
            <a:r>
              <a:rPr lang="nb-NO" dirty="0" smtClean="0"/>
              <a:t>Dekomponert utvikling i kostnadsnivå fra 2013 til 2017 – utvalgte HF: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17</a:t>
            </a:fld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385480" y="6281213"/>
            <a:ext cx="7858927" cy="23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nb-NO" sz="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Kilder: </a:t>
            </a:r>
            <a:r>
              <a:rPr lang="nb-NO" sz="800" i="1" dirty="0">
                <a:ea typeface="Calibri" panose="020F0502020204030204" pitchFamily="34" charset="0"/>
                <a:cs typeface="Times New Roman" panose="02020603050405020304" pitchFamily="18" charset="0"/>
              </a:rPr>
              <a:t>SAMDATA 2017 </a:t>
            </a:r>
            <a:r>
              <a:rPr lang="nb-NO" sz="800" i="1" dirty="0" smtClean="0"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nb-NO" sz="800" i="1" dirty="0"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://statistikk.helsedirektoratet.no/bi/Dashboard/1c6321e3-5a67-4a00-b174-c7bf7005466e?e=false&amp;vo=viewonly</a:t>
            </a:r>
            <a:r>
              <a:rPr lang="nb-NO" sz="8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hentet </a:t>
            </a:r>
            <a:r>
              <a:rPr lang="nb-NO" sz="800" i="1" dirty="0">
                <a:ea typeface="Calibri" panose="020F0502020204030204" pitchFamily="34" charset="0"/>
                <a:cs typeface="Times New Roman" panose="02020603050405020304" pitchFamily="18" charset="0"/>
              </a:rPr>
              <a:t>19.09.2018</a:t>
            </a:r>
            <a:endParaRPr lang="nb-NO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0660" y="2781028"/>
            <a:ext cx="6362019" cy="3240360"/>
            <a:chOff x="444030" y="2209892"/>
            <a:chExt cx="7074553" cy="39569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4030" y="2209892"/>
              <a:ext cx="7074553" cy="395695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189012" y="3845112"/>
              <a:ext cx="576064" cy="16736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0600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619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nb-NO" sz="28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For å unngå dobbeltelling av effekter </a:t>
            </a:r>
            <a:r>
              <a:rPr lang="nb-NO" b="1" dirty="0" smtClean="0"/>
              <a:t>som estimeres </a:t>
            </a:r>
            <a:r>
              <a:rPr lang="nb-NO" b="1" dirty="0"/>
              <a:t>separat (f.eks. FDV) er det ønskelig å rendyrke indikatoren til lønnskostnad per DRG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Somatikk - effektivisering bemanning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18</a:t>
            </a:fld>
            <a:endParaRPr lang="nb-NO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68313" y="2428678"/>
            <a:ext cx="7160435" cy="29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 err="1" smtClean="0"/>
              <a:t>SAMDATA’s</a:t>
            </a:r>
            <a:r>
              <a:rPr lang="nb-NO" sz="1400" dirty="0" smtClean="0"/>
              <a:t> kostnad per DRG (2017):</a:t>
            </a:r>
            <a:endParaRPr lang="nb-NO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68313" y="2725094"/>
            <a:ext cx="3767211" cy="1539131"/>
            <a:chOff x="479636" y="1896616"/>
            <a:chExt cx="3767211" cy="153913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l="75563"/>
            <a:stretch/>
          </p:blipFill>
          <p:spPr>
            <a:xfrm>
              <a:off x="1475655" y="1906663"/>
              <a:ext cx="2771192" cy="152908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" name="Rectangle 11"/>
            <p:cNvSpPr/>
            <p:nvPr/>
          </p:nvSpPr>
          <p:spPr>
            <a:xfrm>
              <a:off x="2950487" y="1906663"/>
              <a:ext cx="1276264" cy="15290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r="91274"/>
            <a:stretch/>
          </p:blipFill>
          <p:spPr>
            <a:xfrm>
              <a:off x="479636" y="1896616"/>
              <a:ext cx="996019" cy="1539131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4" name="Group 13"/>
          <p:cNvGrpSpPr/>
          <p:nvPr/>
        </p:nvGrpSpPr>
        <p:grpSpPr>
          <a:xfrm>
            <a:off x="429126" y="4653136"/>
            <a:ext cx="6315864" cy="1479469"/>
            <a:chOff x="429126" y="4653136"/>
            <a:chExt cx="6315864" cy="147946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9126" y="4653136"/>
              <a:ext cx="6315864" cy="147946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283968" y="4661519"/>
              <a:ext cx="1512168" cy="14710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429126" y="4365104"/>
            <a:ext cx="7160435" cy="29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 smtClean="0"/>
              <a:t>Lønnskostnader per DRG (2017) – egen beregning: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5798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44344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87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8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Reversering av utviklingen fra 2013 gir en potensiell besparelse på 65 mnok</a:t>
            </a:r>
            <a:endParaRPr lang="nb-NO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Somatikk - effektivisering bemanning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8313" y="2242014"/>
            <a:ext cx="8218488" cy="360040"/>
          </a:xfrm>
        </p:spPr>
        <p:txBody>
          <a:bodyPr/>
          <a:lstStyle/>
          <a:p>
            <a:r>
              <a:rPr lang="nb-NO" dirty="0"/>
              <a:t>Estimerte effekter med utgangspunkt i lønnskostnad per </a:t>
            </a:r>
            <a:r>
              <a:rPr lang="nb-NO" dirty="0" smtClean="0"/>
              <a:t>DRG</a:t>
            </a:r>
            <a:r>
              <a:rPr lang="nb-NO" dirty="0"/>
              <a:t>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19</a:t>
            </a:fld>
            <a:endParaRPr lang="nb-NO"/>
          </a:p>
        </p:txBody>
      </p:sp>
      <p:grpSp>
        <p:nvGrpSpPr>
          <p:cNvPr id="7" name="Group 6"/>
          <p:cNvGrpSpPr/>
          <p:nvPr/>
        </p:nvGrpSpPr>
        <p:grpSpPr>
          <a:xfrm>
            <a:off x="452438" y="2733179"/>
            <a:ext cx="7153275" cy="1562100"/>
            <a:chOff x="395536" y="4797152"/>
            <a:chExt cx="7153275" cy="15621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5536" y="4797152"/>
              <a:ext cx="7153275" cy="15621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002930" y="4802253"/>
              <a:ext cx="1288050" cy="155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1411" y="5060926"/>
              <a:ext cx="7137400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7763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52586-B1E8-43E7-940F-6FAF6C5A4CEA}" type="slidenum">
              <a:rPr lang="nb-NO" smtClean="0"/>
              <a:pPr/>
              <a:t>2</a:t>
            </a:fld>
            <a:endParaRPr lang="nb-NO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312058"/>
              </p:ext>
            </p:extLst>
          </p:nvPr>
        </p:nvGraphicFramePr>
        <p:xfrm>
          <a:off x="434304" y="2494908"/>
          <a:ext cx="4785768" cy="23840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85768">
                  <a:extLst>
                    <a:ext uri="{9D8B030D-6E8A-4147-A177-3AD203B41FA5}">
                      <a16:colId xmlns:a16="http://schemas.microsoft.com/office/drawing/2014/main" xmlns="" val="2213294270"/>
                    </a:ext>
                  </a:extLst>
                </a:gridCol>
              </a:tblGrid>
              <a:tr h="596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>
                          <a:solidFill>
                            <a:srgbClr val="00408B"/>
                          </a:solidFill>
                        </a:rPr>
                        <a:t>Arbeidsmetodikk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5964518"/>
                  </a:ext>
                </a:extLst>
              </a:tr>
              <a:tr h="596003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408B"/>
                          </a:solidFill>
                        </a:rPr>
                        <a:t>Finansieringsplan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0984923"/>
                  </a:ext>
                </a:extLst>
              </a:tr>
              <a:tr h="596003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408B"/>
                          </a:solidFill>
                        </a:rPr>
                        <a:t>Driftsøkonomiske effekter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65482"/>
                  </a:ext>
                </a:extLst>
              </a:tr>
              <a:tr h="596003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408B"/>
                          </a:solidFill>
                        </a:rPr>
                        <a:t>Resultater bæreevneanalyser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566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0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0705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1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8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DRG-produktivitet </a:t>
            </a:r>
            <a:r>
              <a:rPr lang="nb-NO" b="1" dirty="0" smtClean="0"/>
              <a:t>indikerer </a:t>
            </a:r>
            <a:r>
              <a:rPr lang="nb-NO" b="1" dirty="0"/>
              <a:t>forskjeller mellom dagens sykehus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/>
              <a:t>Somatikk - effektivisering </a:t>
            </a:r>
            <a:r>
              <a:rPr lang="nb-NO" dirty="0" smtClean="0"/>
              <a:t>bemanning</a:t>
            </a:r>
            <a:endParaRPr lang="nb-NO" sz="2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b-NO" dirty="0" smtClean="0"/>
              <a:t>DRG-produktivitet ved </a:t>
            </a:r>
            <a:r>
              <a:rPr lang="nb-NO" dirty="0"/>
              <a:t>dagens </a:t>
            </a:r>
            <a:r>
              <a:rPr lang="nb-NO" dirty="0" smtClean="0"/>
              <a:t>sykehus: 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Dersom produktivitet var lik </a:t>
            </a:r>
            <a:r>
              <a:rPr lang="nb-NO" dirty="0" err="1" smtClean="0"/>
              <a:t>MiR</a:t>
            </a:r>
            <a:r>
              <a:rPr lang="nb-NO" dirty="0" smtClean="0"/>
              <a:t> ved alle sykehus: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20</a:t>
            </a:fld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551" y="2528786"/>
            <a:ext cx="7108764" cy="1368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t="13266"/>
          <a:stretch/>
        </p:blipFill>
        <p:spPr>
          <a:xfrm>
            <a:off x="539551" y="4581128"/>
            <a:ext cx="4768099" cy="15121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59514" y="4570618"/>
            <a:ext cx="864096" cy="15121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/>
          <p:cNvSpPr/>
          <p:nvPr/>
        </p:nvSpPr>
        <p:spPr>
          <a:xfrm>
            <a:off x="6118610" y="2528786"/>
            <a:ext cx="1564148" cy="1399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468313" y="6330402"/>
            <a:ext cx="4030382" cy="23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nb-NO" sz="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Kilde</a:t>
            </a:r>
            <a:r>
              <a:rPr lang="nb-NO" sz="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b-NO" sz="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Underlag fra </a:t>
            </a:r>
            <a:r>
              <a:rPr lang="nb-NO" sz="800" dirty="0" smtClean="0"/>
              <a:t>HSYK økonomi</a:t>
            </a:r>
            <a:endParaRPr lang="nb-NO" sz="8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36067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0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nb-NO" sz="28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Effekter for vaktordninger vil kunne underbygge estimerte totaleffekter for bemanning </a:t>
            </a:r>
          </a:p>
          <a:p>
            <a:endParaRPr lang="nb-NO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Somatikk - effektivisering bemanning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21</a:t>
            </a:fld>
            <a:endParaRPr lang="nb-NO"/>
          </a:p>
        </p:txBody>
      </p:sp>
      <p:graphicFrame>
        <p:nvGraphicFramePr>
          <p:cNvPr id="9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632140"/>
              </p:ext>
            </p:extLst>
          </p:nvPr>
        </p:nvGraphicFramePr>
        <p:xfrm>
          <a:off x="468313" y="2205038"/>
          <a:ext cx="6335935" cy="3949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407">
                  <a:extLst>
                    <a:ext uri="{9D8B030D-6E8A-4147-A177-3AD203B41FA5}">
                      <a16:colId xmlns:a16="http://schemas.microsoft.com/office/drawing/2014/main" xmlns="" val="282071989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426719750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374701477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3587810751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dirty="0" smtClean="0">
                          <a:effectLst/>
                        </a:rPr>
                        <a:t> Fagområde/enhet</a:t>
                      </a:r>
                      <a:endParaRPr lang="nb-NO" sz="105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8" marR="3608" marT="31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Dagens situasjon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(0-alternativet)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inntil 3 DMS)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2b-1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+ 1 A + inntil 2 DMS)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221812352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effectLst/>
                        </a:rPr>
                        <a:t>Kirurgi generell/</a:t>
                      </a:r>
                      <a:r>
                        <a:rPr lang="nb-NO" sz="1050" b="1" kern="1200" dirty="0" err="1" smtClean="0">
                          <a:effectLst/>
                        </a:rPr>
                        <a:t>gastro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" marR="3608" marT="3141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MiR, SSJ, MSJ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93497019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Kirurgi ortopedi</a:t>
                      </a:r>
                      <a:endParaRPr lang="nb-NO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" marR="3608" marT="3141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39872954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Anestesi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" marR="3608" marT="3141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MiR, MSJ, SSJ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SA, 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282048434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Generell indremedisin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" marR="3608" marT="3141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MiR, MSJ, SSJ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SA, 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186854104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Gyn</a:t>
                      </a: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/føde (leger)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" marR="3608" marT="3141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MiR, SSJ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nb-NO" sz="1050" b="0" kern="1200" baseline="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31310958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Barn</a:t>
                      </a:r>
                      <a:endParaRPr lang="nb-NO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" marR="3608" marT="3141" marB="0"/>
                </a:tc>
                <a:tc>
                  <a:txBody>
                    <a:bodyPr/>
                    <a:lstStyle/>
                    <a:p>
                      <a:endParaRPr lang="nb-NO" sz="1050" dirty="0"/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 i="1" dirty="0" smtClean="0">
                          <a:solidFill>
                            <a:schemeClr val="tx1"/>
                          </a:solidFill>
                        </a:rPr>
                        <a:t>Kan bli aktuelt SA</a:t>
                      </a:r>
                      <a:endParaRPr lang="nb-NO" sz="1050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endParaRPr lang="nb-NO" sz="1050" dirty="0"/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107063926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Kardiologi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" marR="3608" marT="3141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Ekkokompetanse 24/7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11318503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Operasjonsenhet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" marR="3608" marT="3141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Døgn: MiR, SSJ.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Dag: MSJ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Døgn: SA.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Dag: 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25736008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Intensivenhet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" marR="3608" marT="3141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MiR, MSJ,</a:t>
                      </a:r>
                      <a:r>
                        <a:rPr lang="nb-NO" sz="1050" b="0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SSJ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111875449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Akuttmottak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" marR="3608" marT="3141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MiR, MSJ, SSJ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SA, 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322354803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Radiologi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" marR="3608" marT="3141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MiR, MSJ, SSJ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SA, 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11353884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" marR="3608" marT="3141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MiR, MSJ, SSJ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SA, 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187982747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Psykisk helse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8" marR="3608" marT="3141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SA, A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7092280" y="2205038"/>
            <a:ext cx="1583408" cy="383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b="1" dirty="0" smtClean="0"/>
              <a:t>Tegnforklaring:</a:t>
            </a:r>
          </a:p>
          <a:p>
            <a:r>
              <a:rPr lang="nb-NO" sz="1200" dirty="0" err="1" smtClean="0"/>
              <a:t>MiR</a:t>
            </a:r>
            <a:r>
              <a:rPr lang="nb-NO" sz="1200" dirty="0" smtClean="0"/>
              <a:t> = Mo i Rana</a:t>
            </a:r>
          </a:p>
          <a:p>
            <a:r>
              <a:rPr lang="nb-NO" sz="1200" dirty="0" smtClean="0"/>
              <a:t>MSJ = Mosjøen</a:t>
            </a:r>
          </a:p>
          <a:p>
            <a:r>
              <a:rPr lang="nb-NO" sz="1200" dirty="0" smtClean="0"/>
              <a:t>SSJ = Sandnessjøen</a:t>
            </a:r>
          </a:p>
          <a:p>
            <a:endParaRPr lang="nb-NO" sz="1200" dirty="0" smtClean="0"/>
          </a:p>
          <a:p>
            <a:r>
              <a:rPr lang="nb-NO" sz="1200" dirty="0" smtClean="0"/>
              <a:t>SA = Stort akuttsykehus</a:t>
            </a:r>
          </a:p>
          <a:p>
            <a:r>
              <a:rPr lang="nb-NO" sz="1200" dirty="0" smtClean="0"/>
              <a:t>A = Akuttsykehus</a:t>
            </a:r>
          </a:p>
          <a:p>
            <a:endParaRPr lang="nb-NO" sz="1200" dirty="0" smtClean="0"/>
          </a:p>
        </p:txBody>
      </p:sp>
    </p:spTree>
    <p:extLst>
      <p:ext uri="{BB962C8B-B14F-4D97-AF65-F5344CB8AC3E}">
        <p14:creationId xmlns:p14="http://schemas.microsoft.com/office/powerpoint/2010/main" val="22215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2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nb-NO" sz="28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Antall leger i vakt ved de ulike alternativene</a:t>
            </a:r>
            <a:endParaRPr lang="nb-NO" b="1" dirty="0"/>
          </a:p>
          <a:p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Somatikk - effektivisering bemanning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228184" y="2205038"/>
            <a:ext cx="2458616" cy="3960266"/>
          </a:xfrm>
        </p:spPr>
        <p:txBody>
          <a:bodyPr>
            <a:normAutofit/>
          </a:bodyPr>
          <a:lstStyle/>
          <a:p>
            <a:r>
              <a:rPr lang="nb-NO" sz="1400" dirty="0" smtClean="0"/>
              <a:t>Skjematisk </a:t>
            </a:r>
            <a:r>
              <a:rPr lang="nb-NO" sz="1400" dirty="0"/>
              <a:t>framstilling av </a:t>
            </a:r>
            <a:r>
              <a:rPr lang="nb-NO" sz="1400" dirty="0" smtClean="0"/>
              <a:t>antall leger i vakt ved de ulike alternativene.</a:t>
            </a:r>
          </a:p>
          <a:p>
            <a:endParaRPr lang="nb-NO" sz="1400" dirty="0"/>
          </a:p>
          <a:p>
            <a:r>
              <a:rPr lang="nb-NO" sz="1400" dirty="0" smtClean="0"/>
              <a:t>Bør gjennomgås nærmere i senere faser.</a:t>
            </a:r>
            <a:endParaRPr lang="nb-NO" sz="1400" dirty="0"/>
          </a:p>
          <a:p>
            <a:endParaRPr lang="nb-NO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22</a:t>
            </a:fld>
            <a:endParaRPr lang="nb-NO"/>
          </a:p>
        </p:txBody>
      </p:sp>
      <p:graphicFrame>
        <p:nvGraphicFramePr>
          <p:cNvPr id="8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68369"/>
              </p:ext>
            </p:extLst>
          </p:nvPr>
        </p:nvGraphicFramePr>
        <p:xfrm>
          <a:off x="468313" y="2276872"/>
          <a:ext cx="5183806" cy="3993641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33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9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23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72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0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8686"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 smtClean="0">
                          <a:effectLst/>
                        </a:rPr>
                        <a:t>Fag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Legekategori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0-alternativ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2a </a:t>
                      </a:r>
                      <a:endParaRPr lang="nb-NO" sz="1100" kern="1200" baseline="0" dirty="0" smtClean="0">
                        <a:effectLst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 smtClean="0">
                          <a:effectLst/>
                        </a:rPr>
                        <a:t>(1 SA</a:t>
                      </a:r>
                      <a:r>
                        <a:rPr lang="nb-NO" sz="1100" kern="1200" baseline="0" dirty="0">
                          <a:effectLst/>
                        </a:rPr>
                        <a:t>)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2 b-1 </a:t>
                      </a:r>
                      <a:endParaRPr lang="nb-NO" sz="1100" kern="1200" baseline="0" dirty="0" smtClean="0">
                        <a:effectLst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 smtClean="0">
                          <a:effectLst/>
                        </a:rPr>
                        <a:t>(1 SA </a:t>
                      </a:r>
                      <a:r>
                        <a:rPr lang="nb-NO" sz="1100" kern="1200" baseline="0" dirty="0">
                          <a:effectLst/>
                        </a:rPr>
                        <a:t>+ </a:t>
                      </a:r>
                      <a:r>
                        <a:rPr lang="nb-NO" sz="1100" kern="1200" baseline="0" dirty="0" smtClean="0">
                          <a:effectLst/>
                        </a:rPr>
                        <a:t>1 A</a:t>
                      </a:r>
                      <a:r>
                        <a:rPr lang="nb-NO" sz="1100" kern="1200" baseline="0" dirty="0">
                          <a:effectLst/>
                        </a:rPr>
                        <a:t>)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899"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 smtClean="0">
                          <a:effectLst/>
                        </a:rPr>
                        <a:t>Medisin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LIS 1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4,5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1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1,5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899"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 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LIS 2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3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2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2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899"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 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Overlege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3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1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2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899"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 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b="1" kern="1200" baseline="0" dirty="0">
                          <a:effectLst/>
                        </a:rPr>
                        <a:t>Sum</a:t>
                      </a:r>
                      <a:endParaRPr lang="nb-NO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b="1" kern="1200" baseline="0" dirty="0">
                          <a:effectLst/>
                        </a:rPr>
                        <a:t>10,5</a:t>
                      </a:r>
                      <a:endParaRPr lang="nb-NO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b="1" kern="1200" baseline="0" dirty="0">
                          <a:effectLst/>
                        </a:rPr>
                        <a:t>4</a:t>
                      </a:r>
                      <a:endParaRPr lang="nb-NO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b="1" kern="1200" baseline="0" dirty="0">
                          <a:effectLst/>
                        </a:rPr>
                        <a:t>5,5</a:t>
                      </a:r>
                      <a:endParaRPr lang="nb-NO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899"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 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 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 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 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 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899"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dirty="0" smtClean="0">
                          <a:effectLst/>
                        </a:rPr>
                        <a:t>Kirurgi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LIS 1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4,5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1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 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899"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 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LIS 2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3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3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 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899"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 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Overlege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4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2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 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899"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 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b="1" kern="1200" baseline="0" dirty="0">
                          <a:effectLst/>
                        </a:rPr>
                        <a:t>Sum</a:t>
                      </a:r>
                      <a:endParaRPr lang="nb-NO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b="1" kern="1200" baseline="0" dirty="0">
                          <a:effectLst/>
                        </a:rPr>
                        <a:t>11,5</a:t>
                      </a:r>
                      <a:endParaRPr lang="nb-NO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b="1" kern="1200" baseline="0" dirty="0">
                          <a:effectLst/>
                        </a:rPr>
                        <a:t>6</a:t>
                      </a:r>
                      <a:endParaRPr lang="nb-NO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b="1" kern="1200" baseline="0" dirty="0">
                          <a:effectLst/>
                        </a:rPr>
                        <a:t>6</a:t>
                      </a:r>
                      <a:endParaRPr lang="nb-NO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899"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 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 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 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 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 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0899"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Gyn/føde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LIS 2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2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1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 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705"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 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Overlege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2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1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 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0899"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 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b="1" kern="1200" baseline="0" dirty="0">
                          <a:effectLst/>
                        </a:rPr>
                        <a:t>Sum</a:t>
                      </a:r>
                      <a:endParaRPr lang="nb-NO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b="1" kern="1200" baseline="0" dirty="0">
                          <a:effectLst/>
                        </a:rPr>
                        <a:t>4</a:t>
                      </a:r>
                      <a:endParaRPr lang="nb-NO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b="1" kern="1200" baseline="0" dirty="0">
                          <a:effectLst/>
                        </a:rPr>
                        <a:t>2</a:t>
                      </a:r>
                      <a:endParaRPr lang="nb-NO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b="1" kern="1200" baseline="0" dirty="0">
                          <a:effectLst/>
                        </a:rPr>
                        <a:t>2</a:t>
                      </a:r>
                      <a:endParaRPr lang="nb-NO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899"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 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 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 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 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 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899"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Anestesi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LIS 2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2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1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1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0899"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 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Overlege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4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2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 dirty="0">
                          <a:effectLst/>
                        </a:rPr>
                        <a:t>3</a:t>
                      </a:r>
                      <a:endParaRPr lang="nb-NO" sz="11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0899"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 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b="1" kern="1200" baseline="0" dirty="0">
                          <a:effectLst/>
                        </a:rPr>
                        <a:t>Sum</a:t>
                      </a:r>
                      <a:endParaRPr lang="nb-NO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b="1" kern="1200" baseline="0">
                          <a:effectLst/>
                        </a:rPr>
                        <a:t>6</a:t>
                      </a:r>
                      <a:endParaRPr lang="nb-NO" sz="1100" b="1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b="1" kern="1200" baseline="0">
                          <a:effectLst/>
                        </a:rPr>
                        <a:t>3</a:t>
                      </a:r>
                      <a:endParaRPr lang="nb-NO" sz="1100" b="1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b="1" kern="1200" baseline="0" dirty="0">
                          <a:effectLst/>
                        </a:rPr>
                        <a:t>4</a:t>
                      </a:r>
                      <a:endParaRPr lang="nb-NO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0899"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kern="1200" baseline="0">
                          <a:effectLst/>
                        </a:rPr>
                        <a:t> </a:t>
                      </a:r>
                      <a:endParaRPr lang="nb-NO" sz="1100" b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b="1" kern="1200" baseline="0" dirty="0">
                          <a:effectLst/>
                        </a:rPr>
                        <a:t>Totalsum</a:t>
                      </a:r>
                      <a:endParaRPr lang="nb-NO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b="1" kern="1200" baseline="0" dirty="0">
                          <a:effectLst/>
                        </a:rPr>
                        <a:t>32</a:t>
                      </a:r>
                      <a:endParaRPr lang="nb-NO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b="1" kern="1200" baseline="0" dirty="0">
                          <a:effectLst/>
                        </a:rPr>
                        <a:t>15</a:t>
                      </a:r>
                      <a:endParaRPr lang="nb-NO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100" b="1" kern="1200" baseline="0" dirty="0">
                          <a:effectLst/>
                        </a:rPr>
                        <a:t>17,5</a:t>
                      </a:r>
                      <a:endParaRPr lang="nb-NO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2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9386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8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Andre driftskostnader </a:t>
            </a:r>
            <a:r>
              <a:rPr lang="nb-NO" b="1" dirty="0" smtClean="0"/>
              <a:t>vil også kunne reduseres ved endret sykehusstruktur</a:t>
            </a:r>
            <a:endParaRPr lang="nb-NO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Somatikk - effektivisering </a:t>
            </a:r>
            <a:r>
              <a:rPr lang="nb-NO" dirty="0" smtClean="0"/>
              <a:t>andre driftskostnader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 smtClean="0"/>
              <a:t>Gjennomgang av historiske data viser at deler av kostnadsøkningen fra 2013 skyldes andre driftskostnader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 smtClean="0"/>
              <a:t>Deler av disse vil kunne reverseres ved endret fremtidig sykehusstruktur. Dette er foreløpig estimert til </a:t>
            </a:r>
            <a:r>
              <a:rPr lang="nb-NO" b="1" dirty="0" smtClean="0"/>
              <a:t>10 mnok </a:t>
            </a:r>
            <a:r>
              <a:rPr lang="nb-NO" dirty="0" smtClean="0"/>
              <a:t>for alternativ 2a og </a:t>
            </a:r>
            <a:r>
              <a:rPr lang="nb-NO" b="1" dirty="0" smtClean="0"/>
              <a:t>5 mnok </a:t>
            </a:r>
            <a:r>
              <a:rPr lang="nb-NO" dirty="0" smtClean="0"/>
              <a:t>for alternativ 2b-1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16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023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2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5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797722"/>
              </p:ext>
            </p:extLst>
          </p:nvPr>
        </p:nvGraphicFramePr>
        <p:xfrm>
          <a:off x="454770" y="1412776"/>
          <a:ext cx="8221687" cy="526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06">
                  <a:extLst>
                    <a:ext uri="{9D8B030D-6E8A-4147-A177-3AD203B41FA5}">
                      <a16:colId xmlns:a16="http://schemas.microsoft.com/office/drawing/2014/main" xmlns="" val="2820719890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4267197506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3747014778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358781075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dirty="0" smtClean="0">
                          <a:effectLst/>
                        </a:rPr>
                        <a:t> Område</a:t>
                      </a:r>
                      <a:endParaRPr lang="nb-NO" sz="105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8" marR="3608" marT="31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0-alternativet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(dagens struktur)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inntil 3 DMS)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2b-1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+ 1 A + inntil 2 DMS)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221812352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Resultat fra</a:t>
                      </a:r>
                      <a:r>
                        <a:rPr lang="nb-NO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dagens d</a:t>
                      </a: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rift 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134678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effectLst/>
                        </a:rPr>
                        <a:t>Somatikk - effektivisering bemanning og andre driftskostnader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(generell effektivisering)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-75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(bemanning og andre driftskostnader)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-45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(bemanning og andre driftskostnader)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93497019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effectLst/>
                        </a:rPr>
                        <a:t>PHV og rus - effektivisering bemanning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Psyk: </a:t>
                      </a: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Rus: uendret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Psyk: </a:t>
                      </a: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Rus: uendret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6786783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FDV-kostnader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(estimat mindre arealbehov)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(estimat mindre arealbehov)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8130106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Prehosp</a:t>
                      </a: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og pasienttransport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(høyere kost enn dagens nivå)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(høyere kost enn dagens nivå, men trolig lavere enn 2a)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4324962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Hjemhenting gjestepasienter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pågående arbeid + effekt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 sengeutvidelse: må trolig driftes under 50-60 % av DRG for å gi positiv dekningsbidrag </a:t>
                      </a:r>
                      <a:b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effekt av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 sengeutvidelse: må trolig driftes under 50-60 % av DRG for å gi positiv dekningsbidrag </a:t>
                      </a:r>
                      <a:b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effekt av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47331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Kapitalkompensasjon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10938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DMS Brønnøysund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15959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 estimerte driftseffekter </a:t>
                      </a:r>
                      <a:r>
                        <a:rPr lang="nb-NO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(ekskl. resultat</a:t>
                      </a:r>
                      <a:r>
                        <a:rPr lang="nb-NO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dagens drift)</a:t>
                      </a:r>
                      <a:endParaRPr lang="nb-NO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 / -20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-77 / -86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-43 / -52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128116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Fokusområder driftsøkonomi</a:t>
            </a:r>
            <a:br>
              <a:rPr lang="nb-NO" dirty="0" smtClean="0"/>
            </a:br>
            <a:r>
              <a:rPr lang="nb-NO" dirty="0" smtClean="0"/>
              <a:t>– oppsummering per alternativ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454770" y="2905894"/>
            <a:ext cx="8232030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1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08051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nb-NO" sz="28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PHV </a:t>
            </a:r>
            <a:r>
              <a:rPr lang="nb-NO" dirty="0"/>
              <a:t>og rus - effektivisering </a:t>
            </a:r>
            <a:r>
              <a:rPr lang="nb-NO" dirty="0" smtClean="0"/>
              <a:t>bemanning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b-NO" dirty="0"/>
              <a:t>For psykisk helsevern og rus innebærer de utvalgte alternativene enten </a:t>
            </a:r>
            <a:r>
              <a:rPr lang="nb-NO" dirty="0" smtClean="0"/>
              <a:t>en samling </a:t>
            </a:r>
            <a:r>
              <a:rPr lang="nb-NO" dirty="0"/>
              <a:t>av </a:t>
            </a:r>
            <a:r>
              <a:rPr lang="nb-NO" dirty="0" smtClean="0"/>
              <a:t>sykehusfunksjonene i alternativ 2a og alternativ </a:t>
            </a:r>
            <a:r>
              <a:rPr lang="nb-NO" dirty="0"/>
              <a:t>2b-1 eller </a:t>
            </a:r>
            <a:r>
              <a:rPr lang="nb-NO" dirty="0" smtClean="0"/>
              <a:t>videre </a:t>
            </a:r>
            <a:r>
              <a:rPr lang="nb-NO" dirty="0"/>
              <a:t>drift ved dagens </a:t>
            </a:r>
            <a:r>
              <a:rPr lang="nb-NO" dirty="0" smtClean="0"/>
              <a:t>enheter</a:t>
            </a:r>
          </a:p>
          <a:p>
            <a:endParaRPr lang="nb-NO" i="1" dirty="0"/>
          </a:p>
          <a:p>
            <a:r>
              <a:rPr lang="nb-NO" i="1" dirty="0" smtClean="0"/>
              <a:t>Effektivisering </a:t>
            </a:r>
            <a:r>
              <a:rPr lang="nb-NO" i="1" dirty="0"/>
              <a:t>bemanning: </a:t>
            </a:r>
            <a:endParaRPr lang="nb-NO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 smtClean="0"/>
              <a:t>Innen </a:t>
            </a:r>
            <a:r>
              <a:rPr lang="nb-NO" dirty="0"/>
              <a:t>PHV er det </a:t>
            </a:r>
            <a:r>
              <a:rPr lang="nb-NO" dirty="0" smtClean="0"/>
              <a:t>lagt til </a:t>
            </a:r>
            <a:r>
              <a:rPr lang="nb-NO" dirty="0"/>
              <a:t>grunn </a:t>
            </a:r>
            <a:r>
              <a:rPr lang="nb-NO" b="1" dirty="0"/>
              <a:t>en effekt på 3-5 årsverk </a:t>
            </a:r>
            <a:r>
              <a:rPr lang="nb-NO" dirty="0"/>
              <a:t>ved samling av dagens to </a:t>
            </a:r>
            <a:r>
              <a:rPr lang="nb-NO" dirty="0" smtClean="0"/>
              <a:t>døgnavdelinger. Dette er estimert til å utgjøre </a:t>
            </a:r>
            <a:r>
              <a:rPr lang="nb-NO" b="1" dirty="0" smtClean="0"/>
              <a:t>4 mnok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 smtClean="0"/>
              <a:t>Døgnavdeling </a:t>
            </a:r>
            <a:r>
              <a:rPr lang="nb-NO" dirty="0"/>
              <a:t>rus vil i stor grad videreføres slik det er i dag da det allerede er samlet og antas derfor </a:t>
            </a:r>
            <a:r>
              <a:rPr lang="nb-NO" dirty="0" smtClean="0"/>
              <a:t>uendret bemanning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b-NO" dirty="0"/>
          </a:p>
          <a:p>
            <a:r>
              <a:rPr lang="nb-NO" dirty="0" smtClean="0"/>
              <a:t>Det er ikke beregnet effekt av eventuell opprettelse akuttpsykiatri i HSYK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68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5198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4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5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090602"/>
              </p:ext>
            </p:extLst>
          </p:nvPr>
        </p:nvGraphicFramePr>
        <p:xfrm>
          <a:off x="454770" y="1412776"/>
          <a:ext cx="8221687" cy="526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06">
                  <a:extLst>
                    <a:ext uri="{9D8B030D-6E8A-4147-A177-3AD203B41FA5}">
                      <a16:colId xmlns:a16="http://schemas.microsoft.com/office/drawing/2014/main" xmlns="" val="2820719890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4267197506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3747014778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358781075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dirty="0" smtClean="0">
                          <a:effectLst/>
                        </a:rPr>
                        <a:t> Område</a:t>
                      </a:r>
                      <a:endParaRPr lang="nb-NO" sz="105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8" marR="3608" marT="31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0-alternativet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(dagens struktur)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inntil 3 DMS)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2b-1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+ 1 A + inntil 2 DMS)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221812352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Resultat fra</a:t>
                      </a:r>
                      <a:r>
                        <a:rPr lang="nb-NO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dagens d</a:t>
                      </a: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rift 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134678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effectLst/>
                        </a:rPr>
                        <a:t>Somatikk - effektivisering bemanning og andre driftskostnader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(generell effektivisering)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-75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(bemanning og andre driftskostnader)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-45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(bemanning og andre driftskostnader)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93497019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effectLst/>
                        </a:rPr>
                        <a:t>PHV og rus - effektivisering bemanning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Psyk: </a:t>
                      </a: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Rus: uendret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Psyk: </a:t>
                      </a: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Rus: uendret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6786783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FDV-kostnader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(estimat mindre arealbehov)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(estimat mindre arealbehov)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8130106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Prehosp</a:t>
                      </a: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og pasienttransport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(høyere kost enn dagens nivå)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(høyere kost enn dagens nivå, men trolig lavere enn 2a)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4324962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Hjemhenting gjestepasienter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pågående arbeid + effekt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 sengeutvidelse: må trolig driftes under 50-60 % av DRG for å gi positiv dekningsbidrag </a:t>
                      </a:r>
                      <a:b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effekt av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 sengeutvidelse: må trolig driftes under 50-60 % av DRG for å gi positiv dekningsbidrag </a:t>
                      </a:r>
                      <a:b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effekt av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47331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Kapitalkompensasjon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10938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DMS Brønnøysund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15959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 estimerte driftseffekter </a:t>
                      </a:r>
                      <a:r>
                        <a:rPr lang="nb-NO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(ekskl. resultat</a:t>
                      </a:r>
                      <a:r>
                        <a:rPr lang="nb-NO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dagens drift)</a:t>
                      </a:r>
                      <a:endParaRPr lang="nb-NO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 / -20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-77 / -86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-43 / -52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128116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Fokusområder driftsøkonomi</a:t>
            </a:r>
            <a:br>
              <a:rPr lang="nb-NO" dirty="0" smtClean="0"/>
            </a:br>
            <a:r>
              <a:rPr lang="nb-NO" dirty="0" smtClean="0"/>
              <a:t>– oppsummering per alternativ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454770" y="3347467"/>
            <a:ext cx="8232030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31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60034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05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8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12" y="2505603"/>
            <a:ext cx="4894629" cy="91069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Effekt for FDV-kostnader er foreløpig estimert til 7/3 </a:t>
            </a:r>
            <a:r>
              <a:rPr lang="nb-NO" b="1" dirty="0" err="1"/>
              <a:t>mnok</a:t>
            </a:r>
            <a:r>
              <a:rPr lang="nb-NO" b="1" dirty="0"/>
              <a:t> i reduserte driftskostnader grunnet lavere arealbehov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FDV-kostnader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508104" y="2564904"/>
            <a:ext cx="3167584" cy="3456384"/>
          </a:xfrm>
        </p:spPr>
        <p:txBody>
          <a:bodyPr>
            <a:normAutofit/>
          </a:bodyPr>
          <a:lstStyle/>
          <a:p>
            <a:r>
              <a:rPr lang="nb-NO" sz="1400" dirty="0" smtClean="0"/>
              <a:t>Arealbehov hentet fra utviklingsplan 2014. For alternativ 2b-1 er det antatt arealbehov som snitt av 0-alt og 2a</a:t>
            </a:r>
            <a:endParaRPr lang="nb-NO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27</a:t>
            </a:fld>
            <a:endParaRPr lang="nb-NO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312" y="3717032"/>
            <a:ext cx="8447871" cy="18002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095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0440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6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5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822812"/>
              </p:ext>
            </p:extLst>
          </p:nvPr>
        </p:nvGraphicFramePr>
        <p:xfrm>
          <a:off x="454770" y="1412776"/>
          <a:ext cx="8221687" cy="526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06">
                  <a:extLst>
                    <a:ext uri="{9D8B030D-6E8A-4147-A177-3AD203B41FA5}">
                      <a16:colId xmlns:a16="http://schemas.microsoft.com/office/drawing/2014/main" xmlns="" val="2820719890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4267197506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3747014778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358781075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dirty="0" smtClean="0">
                          <a:effectLst/>
                        </a:rPr>
                        <a:t> Område</a:t>
                      </a:r>
                      <a:endParaRPr lang="nb-NO" sz="105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8" marR="3608" marT="31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0-alternativet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(dagens struktur)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inntil 3 DMS)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2b-1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+ 1 A + inntil 2 DMS)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221812352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Resultat fra</a:t>
                      </a:r>
                      <a:r>
                        <a:rPr lang="nb-NO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dagens d</a:t>
                      </a: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rift 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134678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effectLst/>
                        </a:rPr>
                        <a:t>Somatikk - effektivisering bemanning og andre driftskostnader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(generell effektivisering)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-75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(bemanning og andre driftskostnader)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-45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(bemanning og andre driftskostnader)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93497019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effectLst/>
                        </a:rPr>
                        <a:t>PHV og rus - effektivisering bemanning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Psyk: </a:t>
                      </a: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Rus: uendret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Psyk: </a:t>
                      </a: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Rus: uendret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6786783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FDV-kostnader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(estimat mindre arealbehov)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(estimat mindre arealbehov)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8130106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Prehosp</a:t>
                      </a: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og pasienttransport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(høyere kost enn dagens nivå)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(høyere kost enn dagens nivå, men trolig lavere enn 2a)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4324962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Hjemhenting gjestepasienter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pågående arbeid + effekt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 sengeutvidelse: må trolig driftes under 50-60 % av DRG for å gi positiv dekningsbidrag </a:t>
                      </a:r>
                      <a:b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effekt av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 sengeutvidelse: må trolig driftes under 50-60 % av DRG for å gi positiv dekningsbidrag </a:t>
                      </a:r>
                      <a:b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effekt av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47331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Kapitalkompensasjon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10938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DMS Brønnøysund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15959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 estimerte driftseffekter </a:t>
                      </a:r>
                      <a:r>
                        <a:rPr lang="nb-NO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(ekskl. resultat</a:t>
                      </a:r>
                      <a:r>
                        <a:rPr lang="nb-NO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dagens drift)</a:t>
                      </a:r>
                      <a:endParaRPr lang="nb-NO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 / -20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-77 / -86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-43 / -52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128116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Fokusområder driftsøkonomi</a:t>
            </a:r>
            <a:br>
              <a:rPr lang="nb-NO" dirty="0" smtClean="0"/>
            </a:br>
            <a:r>
              <a:rPr lang="nb-NO" dirty="0" smtClean="0"/>
              <a:t>– oppsummering per alternativ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454770" y="3813423"/>
            <a:ext cx="8232030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29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00094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6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8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Prehosp</a:t>
            </a:r>
            <a:r>
              <a:rPr lang="nb-NO" dirty="0"/>
              <a:t>. og pasienttransport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" y="2205038"/>
            <a:ext cx="4690864" cy="3816350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b="1" dirty="0" smtClean="0"/>
              <a:t>Lokalisering</a:t>
            </a:r>
            <a:r>
              <a:rPr lang="nb-NO" dirty="0" smtClean="0"/>
              <a:t> av fremtidig sykehusstruktur, herunder </a:t>
            </a:r>
            <a:r>
              <a:rPr lang="nb-NO" b="1" dirty="0" smtClean="0"/>
              <a:t>antall enheter </a:t>
            </a:r>
            <a:r>
              <a:rPr lang="nb-NO" dirty="0" smtClean="0"/>
              <a:t>og </a:t>
            </a:r>
            <a:r>
              <a:rPr lang="nb-NO" b="1" dirty="0" smtClean="0"/>
              <a:t>funksjonsfordeling både på sykehus og DMS </a:t>
            </a:r>
            <a:r>
              <a:rPr lang="nb-NO" dirty="0" smtClean="0"/>
              <a:t>er på dette tidspunkt ikke avklart</a:t>
            </a:r>
          </a:p>
          <a:p>
            <a:endParaRPr lang="nb-NO" dirty="0"/>
          </a:p>
          <a:p>
            <a:r>
              <a:rPr lang="nb-NO" dirty="0" smtClean="0"/>
              <a:t>Dette gir </a:t>
            </a:r>
            <a:r>
              <a:rPr lang="nb-NO" b="1" dirty="0" smtClean="0"/>
              <a:t>betydelig usikkerhet ved estimering av transportkostnader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29</a:t>
            </a:fld>
            <a:endParaRPr lang="nb-NO"/>
          </a:p>
        </p:txBody>
      </p:sp>
      <p:pic>
        <p:nvPicPr>
          <p:cNvPr id="6" name="Picture 4" descr="/sites/tidsskriftet.no/files/2009--L09-11-Med-0306-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00" y="1340768"/>
            <a:ext cx="3535756" cy="46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52586-B1E8-43E7-940F-6FAF6C5A4CEA}" type="slidenum">
              <a:rPr lang="nb-NO" smtClean="0"/>
              <a:pPr/>
              <a:t>3</a:t>
            </a:fld>
            <a:endParaRPr lang="nb-NO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099279"/>
              </p:ext>
            </p:extLst>
          </p:nvPr>
        </p:nvGraphicFramePr>
        <p:xfrm>
          <a:off x="434304" y="2494908"/>
          <a:ext cx="4785768" cy="23840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85768">
                  <a:extLst>
                    <a:ext uri="{9D8B030D-6E8A-4147-A177-3AD203B41FA5}">
                      <a16:colId xmlns:a16="http://schemas.microsoft.com/office/drawing/2014/main" xmlns="" val="2213294270"/>
                    </a:ext>
                  </a:extLst>
                </a:gridCol>
              </a:tblGrid>
              <a:tr h="596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>
                          <a:solidFill>
                            <a:srgbClr val="00408B"/>
                          </a:solidFill>
                        </a:rPr>
                        <a:t>Arbeidsmetodikk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5964518"/>
                  </a:ext>
                </a:extLst>
              </a:tr>
              <a:tr h="596003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408B"/>
                          </a:solidFill>
                        </a:rPr>
                        <a:t>Finansieringsplan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0984923"/>
                  </a:ext>
                </a:extLst>
              </a:tr>
              <a:tr h="596003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408B"/>
                          </a:solidFill>
                        </a:rPr>
                        <a:t>Driftsøkonomiske effekter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65482"/>
                  </a:ext>
                </a:extLst>
              </a:tr>
              <a:tr h="596003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408B"/>
                          </a:solidFill>
                        </a:rPr>
                        <a:t>Resultater bæreevneanalyser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566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5516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5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231265"/>
              </p:ext>
            </p:extLst>
          </p:nvPr>
        </p:nvGraphicFramePr>
        <p:xfrm>
          <a:off x="454770" y="1412776"/>
          <a:ext cx="8221687" cy="526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06">
                  <a:extLst>
                    <a:ext uri="{9D8B030D-6E8A-4147-A177-3AD203B41FA5}">
                      <a16:colId xmlns:a16="http://schemas.microsoft.com/office/drawing/2014/main" xmlns="" val="2820719890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4267197506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3747014778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358781075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dirty="0" smtClean="0">
                          <a:effectLst/>
                        </a:rPr>
                        <a:t> Område</a:t>
                      </a:r>
                      <a:endParaRPr lang="nb-NO" sz="105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8" marR="3608" marT="31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0-alternativet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(dagens struktur)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inntil 3 DMS)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2b-1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+ 1 A + inntil 2 DMS)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221812352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Resultat fra</a:t>
                      </a:r>
                      <a:r>
                        <a:rPr lang="nb-NO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dagens d</a:t>
                      </a: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rift 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134678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effectLst/>
                        </a:rPr>
                        <a:t>Somatikk - effektivisering bemanning og andre driftskostnader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(generell effektivisering)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-75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(bemanning og andre driftskostnader)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-45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(bemanning og andre driftskostnader)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93497019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effectLst/>
                        </a:rPr>
                        <a:t>PHV og rus - effektivisering bemanning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Psyk: </a:t>
                      </a: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Rus: uendret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Psyk: </a:t>
                      </a: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Rus: uendret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6786783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FDV-kostnader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(estimat mindre arealbehov)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(estimat mindre arealbehov)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8130106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Prehosp</a:t>
                      </a: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og pasienttransport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(høyere kost enn dagens nivå)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(høyere kost enn dagens nivå, men trolig lavere enn 2a)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4324962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Hjemhenting gjestepasienter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pågående arbeid + effekt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 sengeutvidelse: må trolig driftes under 50-60 % av DRG for å gi positiv dekningsbidrag </a:t>
                      </a:r>
                      <a:b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effekt av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 sengeutvidelse: må trolig driftes under 50-60 % av DRG for å gi positiv dekningsbidrag </a:t>
                      </a:r>
                      <a:b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effekt av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47331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Kapitalkompensasjon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10938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DMS Brønnøysund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15959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 estimerte driftseffekter </a:t>
                      </a:r>
                      <a:r>
                        <a:rPr lang="nb-NO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(ekskl. resultat</a:t>
                      </a:r>
                      <a:r>
                        <a:rPr lang="nb-NO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dagens drift)</a:t>
                      </a:r>
                      <a:endParaRPr lang="nb-NO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 / -20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-77 / -86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-43 / -52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128116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Fokusområder driftsøkonomi</a:t>
            </a:r>
            <a:br>
              <a:rPr lang="nb-NO" dirty="0" smtClean="0"/>
            </a:br>
            <a:r>
              <a:rPr lang="nb-NO" dirty="0" smtClean="0"/>
              <a:t>– oppsummering per alternativ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454770" y="4437112"/>
            <a:ext cx="8232030" cy="8545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43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02673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nb-NO" sz="28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Driftsøkonomisk effekt av hjemhenting gjestepasienter vil i hovedsak være drevet av to ulike kilder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Hjemhenting gjestepasienter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31</a:t>
            </a:fld>
            <a:endParaRPr lang="nb-NO"/>
          </a:p>
        </p:txBody>
      </p:sp>
      <p:sp>
        <p:nvSpPr>
          <p:cNvPr id="6" name="Content Placeholder 6"/>
          <p:cNvSpPr>
            <a:spLocks noGrp="1"/>
          </p:cNvSpPr>
          <p:nvPr>
            <p:ph idx="10"/>
          </p:nvPr>
        </p:nvSpPr>
        <p:spPr>
          <a:xfrm>
            <a:off x="468312" y="2205038"/>
            <a:ext cx="4103687" cy="2583229"/>
          </a:xfrm>
        </p:spPr>
        <p:txBody>
          <a:bodyPr>
            <a:normAutofit/>
          </a:bodyPr>
          <a:lstStyle/>
          <a:p>
            <a:endParaRPr lang="nb-NO" b="1" dirty="0" smtClean="0"/>
          </a:p>
          <a:p>
            <a:r>
              <a:rPr lang="nb-NO" b="1" dirty="0" smtClean="0"/>
              <a:t>Netto av gjestepasientkostnad og egen drift</a:t>
            </a:r>
          </a:p>
          <a:p>
            <a:r>
              <a:rPr lang="nb-NO" dirty="0" smtClean="0"/>
              <a:t>I oppdatert framskriving er hjemhenting av gjestepasienter estimert til utgjøre ca. 17 senger (ekskl. 2 pasienthotellsenger) og et betydelig volum dag- og poliklinisk behandling</a:t>
            </a:r>
            <a:endParaRPr lang="nb-NO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Aktiviteten er for stor til å kunne sies å tas «på </a:t>
            </a:r>
            <a:r>
              <a:rPr lang="nb-NO" dirty="0" err="1" smtClean="0"/>
              <a:t>marginalen</a:t>
            </a:r>
            <a:r>
              <a:rPr lang="nb-NO" dirty="0" smtClean="0"/>
              <a:t>» og kan påvirke arealbehov</a:t>
            </a:r>
          </a:p>
          <a:p>
            <a:endParaRPr lang="nb-NO" dirty="0" smtClean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4737429" y="2205038"/>
            <a:ext cx="3960000" cy="258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b="1" dirty="0" smtClean="0"/>
          </a:p>
          <a:p>
            <a:r>
              <a:rPr lang="nb-NO" b="1" dirty="0" smtClean="0"/>
              <a:t>Reduserte pasientreisekostnader</a:t>
            </a:r>
          </a:p>
          <a:p>
            <a:r>
              <a:rPr lang="nb-NO" dirty="0" smtClean="0"/>
              <a:t>Hjemhenting vil kunne medføre kortere reiseavstander for mange av pasientene. Dette vil gi positiv effekt på pasientreiserefusjoner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932457"/>
            <a:ext cx="8218488" cy="58477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nb-NO" sz="1600" i="1" dirty="0" smtClean="0">
                <a:solidFill>
                  <a:schemeClr val="bg1"/>
                </a:solidFill>
              </a:rPr>
              <a:t>Hjemhenting medfører økt </a:t>
            </a:r>
            <a:r>
              <a:rPr lang="nb-NO" sz="1600" i="1" dirty="0">
                <a:solidFill>
                  <a:schemeClr val="bg1"/>
                </a:solidFill>
              </a:rPr>
              <a:t>arealbehov med tilhørende investeringskostnad. </a:t>
            </a:r>
            <a:r>
              <a:rPr lang="nb-NO" sz="1600" i="1" dirty="0" smtClean="0">
                <a:solidFill>
                  <a:schemeClr val="bg1"/>
                </a:solidFill>
              </a:rPr>
              <a:t>Det er ikke nok at driftsøkonomisk effekt er positiv – den bør også være tilstrekkelig til å dekke høyere investering</a:t>
            </a:r>
            <a:endParaRPr lang="nb-NO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5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nb-NO" sz="28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86365"/>
            <a:ext cx="8229600" cy="674484"/>
          </a:xfrm>
        </p:spPr>
        <p:txBody>
          <a:bodyPr/>
          <a:lstStyle/>
          <a:p>
            <a:r>
              <a:rPr lang="nb-NO" b="1" dirty="0"/>
              <a:t>Effekt av hjemhenting må være tilstrekkelig til å kunne bære tilhørende investering </a:t>
            </a:r>
            <a:endParaRPr lang="nb-NO" b="1" dirty="0" smtClean="0"/>
          </a:p>
          <a:p>
            <a:r>
              <a:rPr lang="nb-NO" b="1" dirty="0" smtClean="0"/>
              <a:t>– </a:t>
            </a:r>
            <a:r>
              <a:rPr lang="nb-NO" b="1" u="sng" dirty="0"/>
              <a:t>forenklet illustrasjon</a:t>
            </a:r>
            <a:endParaRPr lang="nb-NO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Hjemhenting gjestepasienter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32</a:t>
            </a:fld>
            <a:endParaRPr lang="nb-NO"/>
          </a:p>
        </p:txBody>
      </p:sp>
      <p:sp>
        <p:nvSpPr>
          <p:cNvPr id="13" name="Content Placeholder 6"/>
          <p:cNvSpPr>
            <a:spLocks noGrp="1"/>
          </p:cNvSpPr>
          <p:nvPr>
            <p:ph idx="10"/>
          </p:nvPr>
        </p:nvSpPr>
        <p:spPr>
          <a:xfrm>
            <a:off x="468313" y="2205038"/>
            <a:ext cx="3960000" cy="2771254"/>
          </a:xfrm>
        </p:spPr>
        <p:txBody>
          <a:bodyPr>
            <a:noAutofit/>
          </a:bodyPr>
          <a:lstStyle/>
          <a:p>
            <a:r>
              <a:rPr lang="nb-NO" b="1" dirty="0" smtClean="0"/>
              <a:t>Investeringskost</a:t>
            </a:r>
            <a:endParaRPr lang="nb-NO" b="1" dirty="0"/>
          </a:p>
          <a:p>
            <a:r>
              <a:rPr lang="nb-NO" dirty="0" smtClean="0"/>
              <a:t>Antatt </a:t>
            </a:r>
            <a:r>
              <a:rPr lang="nb-NO" dirty="0"/>
              <a:t>ca. </a:t>
            </a:r>
            <a:r>
              <a:rPr lang="nb-NO" dirty="0" smtClean="0"/>
              <a:t>150 </a:t>
            </a:r>
            <a:r>
              <a:rPr lang="nb-NO" dirty="0"/>
              <a:t>kvm per </a:t>
            </a:r>
            <a:r>
              <a:rPr lang="nb-NO" dirty="0" smtClean="0"/>
              <a:t>seng (inkluderer arealbehov for dag og poliklinisk behandling, operasjon, osv.):</a:t>
            </a:r>
            <a:endParaRPr lang="nb-NO" dirty="0"/>
          </a:p>
          <a:p>
            <a:pPr marL="177800" lvl="1"/>
            <a:r>
              <a:rPr lang="nb-NO" dirty="0" smtClean="0"/>
              <a:t>17 </a:t>
            </a:r>
            <a:r>
              <a:rPr lang="nb-NO" dirty="0"/>
              <a:t>senger 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2.550 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kvm</a:t>
            </a:r>
          </a:p>
          <a:p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Med en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kvm-pris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på 70.000 kr blir </a:t>
            </a:r>
            <a:r>
              <a:rPr lang="nb-NO" b="1" dirty="0">
                <a:latin typeface="Calibri" panose="020F0502020204030204" pitchFamily="34" charset="0"/>
                <a:cs typeface="Calibri" panose="020F0502020204030204" pitchFamily="34" charset="0"/>
              </a:rPr>
              <a:t>investeringskostnad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77800"/>
            <a:r>
              <a:rPr lang="nb-NO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nb-NO" b="1" dirty="0">
                <a:latin typeface="Calibri" panose="020F0502020204030204" pitchFamily="34" charset="0"/>
                <a:cs typeface="Calibri" panose="020F0502020204030204" pitchFamily="34" charset="0"/>
              </a:rPr>
              <a:t>senger ≈ </a:t>
            </a:r>
            <a:r>
              <a:rPr lang="nb-NO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180 mnok</a:t>
            </a:r>
            <a:endParaRPr lang="nb-NO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415" y="5165904"/>
            <a:ext cx="3960000" cy="78337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anchor="ctr">
            <a:noAutofit/>
          </a:bodyPr>
          <a:lstStyle/>
          <a:p>
            <a:pPr algn="ctr"/>
            <a:r>
              <a:rPr lang="nb-NO" sz="1400" b="1" i="1" dirty="0" smtClean="0"/>
              <a:t>Det kreves ca. 10 mnok i årlig fri likviditet for å bære en investering på 180 mnok</a:t>
            </a:r>
            <a:endParaRPr lang="nb-NO" sz="1400" b="1" i="1" dirty="0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 bwMode="auto">
          <a:xfrm>
            <a:off x="4715688" y="2205038"/>
            <a:ext cx="3960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 smtClean="0"/>
              <a:t>Driftsøkonomisk effekt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17 senger impliserer reduserte gjestepasient-kostnader på rundt 35 mnok (grovt estimert)</a:t>
            </a:r>
          </a:p>
          <a:p>
            <a:pPr marL="177800"/>
            <a:endParaRPr lang="nb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nb-NO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nb-NO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nb-NO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nb-NO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nb-NO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mnok til å drifte </a:t>
            </a:r>
            <a:r>
              <a:rPr lang="nb-NO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senger for </a:t>
            </a:r>
            <a:r>
              <a:rPr lang="nb-NO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 pasientene -&gt; må klare å drifte for mindre enn </a:t>
            </a:r>
            <a:r>
              <a:rPr lang="nb-NO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50-60 </a:t>
            </a:r>
            <a:r>
              <a:rPr lang="nb-NO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nb-NO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DRG</a:t>
            </a:r>
          </a:p>
          <a:p>
            <a:endParaRPr lang="nb-NO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Polikliniske pasienter/dagpasienter vil ved en slik beregning gi positivt dekningsbidrag dersom kostnadene er lavere enn 80 % DRG</a:t>
            </a:r>
          </a:p>
          <a:p>
            <a:endParaRPr lang="nb-NO" b="1" dirty="0"/>
          </a:p>
          <a:p>
            <a:r>
              <a:rPr lang="nb-NO" b="1" dirty="0" smtClean="0"/>
              <a:t>Effekter </a:t>
            </a:r>
            <a:r>
              <a:rPr lang="nb-NO" b="1" dirty="0"/>
              <a:t>av reduserte </a:t>
            </a:r>
            <a:r>
              <a:rPr lang="nb-NO" b="1" dirty="0" smtClean="0"/>
              <a:t>pasientreisekostnader </a:t>
            </a:r>
            <a:r>
              <a:rPr lang="nb-NO" b="1" dirty="0"/>
              <a:t>vil kunne </a:t>
            </a:r>
            <a:r>
              <a:rPr lang="nb-NO" b="1" dirty="0" smtClean="0"/>
              <a:t>bidra positivt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393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65436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5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934574"/>
              </p:ext>
            </p:extLst>
          </p:nvPr>
        </p:nvGraphicFramePr>
        <p:xfrm>
          <a:off x="454770" y="1412776"/>
          <a:ext cx="8221687" cy="526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06">
                  <a:extLst>
                    <a:ext uri="{9D8B030D-6E8A-4147-A177-3AD203B41FA5}">
                      <a16:colId xmlns:a16="http://schemas.microsoft.com/office/drawing/2014/main" xmlns="" val="2820719890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4267197506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3747014778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358781075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dirty="0" smtClean="0">
                          <a:effectLst/>
                        </a:rPr>
                        <a:t> Område</a:t>
                      </a:r>
                      <a:endParaRPr lang="nb-NO" sz="105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8" marR="3608" marT="31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0-alternativet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(dagens struktur)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inntil 3 DMS)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2b-1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+ 1 A + inntil 2 DMS)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221812352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Resultat fra</a:t>
                      </a:r>
                      <a:r>
                        <a:rPr lang="nb-NO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dagens d</a:t>
                      </a: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rift 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134678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effectLst/>
                        </a:rPr>
                        <a:t>Somatikk - effektivisering bemanning og andre driftskostnader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(generell effektivisering)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-75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(bemanning og andre driftskostnader)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-45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(bemanning og andre driftskostnader)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93497019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effectLst/>
                        </a:rPr>
                        <a:t>PHV og rus - effektivisering bemanning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Psyk: </a:t>
                      </a: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Rus: uendret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Psyk: </a:t>
                      </a: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Rus: uendret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6786783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FDV-kostnader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(estimat mindre arealbehov)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(estimat mindre arealbehov)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8130106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Prehosp</a:t>
                      </a: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og pasienttransport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(høyere kost enn dagens nivå)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(høyere kost enn dagens nivå, men trolig lavere enn 2a)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4324962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Hjemhenting gjestepasienter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pågående arbeid + effekt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 sengeutvidelse: må trolig driftes under 50-60 % av DRG for å gi positiv dekningsbidrag </a:t>
                      </a:r>
                      <a:b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effekt av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 sengeutvidelse: må trolig driftes under 50-60 % av DRG for å gi positiv dekningsbidrag </a:t>
                      </a:r>
                      <a:b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effekt av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47331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Kapitalkompensasjon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10938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DMS Brønnøysund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15959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 estimerte driftseffekter </a:t>
                      </a:r>
                      <a:r>
                        <a:rPr lang="nb-NO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(ekskl. resultat</a:t>
                      </a:r>
                      <a:r>
                        <a:rPr lang="nb-NO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dagens drift)</a:t>
                      </a:r>
                      <a:endParaRPr lang="nb-NO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 / -20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-77 / -86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-43 / -52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128116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Fokusområder driftsøkonomi</a:t>
            </a:r>
            <a:br>
              <a:rPr lang="nb-NO" dirty="0" smtClean="0"/>
            </a:br>
            <a:r>
              <a:rPr lang="nb-NO" dirty="0" smtClean="0"/>
              <a:t>– oppsummering per alternativ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454770" y="5282158"/>
            <a:ext cx="8232030" cy="4510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6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46964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46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nb-NO" sz="28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Kapitalkompensasjon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8312" y="1647668"/>
            <a:ext cx="8424167" cy="1061252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dirty="0" smtClean="0"/>
              <a:t>Ordning for kapitalkompensasjon i Helse Nord</a:t>
            </a:r>
            <a:endParaRPr lang="nb-NO" sz="1800" dirty="0"/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34</a:t>
            </a:fld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472084" y="6330402"/>
            <a:ext cx="3023585" cy="233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b-NO" sz="800" dirty="0">
                <a:ea typeface="Calibri" panose="020F0502020204030204" pitchFamily="34" charset="0"/>
                <a:cs typeface="Times New Roman" panose="02020603050405020304" pitchFamily="18" charset="0"/>
              </a:rPr>
              <a:t>Kilde: </a:t>
            </a:r>
            <a:r>
              <a:rPr lang="nb-NO" sz="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Møte med Helse Nord RHF v/ økonomiavdelingen, 10.09.2018</a:t>
            </a:r>
            <a:endParaRPr lang="nb-NO" sz="8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982152"/>
              </p:ext>
            </p:extLst>
          </p:nvPr>
        </p:nvGraphicFramePr>
        <p:xfrm>
          <a:off x="468312" y="2408639"/>
          <a:ext cx="7992120" cy="1332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672">
                  <a:extLst>
                    <a:ext uri="{9D8B030D-6E8A-4147-A177-3AD203B41FA5}">
                      <a16:colId xmlns:a16="http://schemas.microsoft.com/office/drawing/2014/main" xmlns="" val="260735954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1414670194"/>
                    </a:ext>
                  </a:extLst>
                </a:gridCol>
              </a:tblGrid>
              <a:tr h="328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Kort om ordningen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Forutsetninger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7648360"/>
                  </a:ext>
                </a:extLst>
              </a:tr>
              <a:tr h="1003117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 gis en årlig</a:t>
                      </a:r>
                      <a:r>
                        <a:rPr lang="nb-N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kapitalkompensasjon på 20 mnok </a:t>
                      </a:r>
                      <a:r>
                        <a:rPr lang="nb-N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 </a:t>
                      </a: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milliard investert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Grunnforutsetning om at kapitalkompensasjon gis i 10 år</a:t>
                      </a:r>
                      <a:r>
                        <a:rPr lang="nb-N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nb-N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Gjøres sensitivitetsanalyser med kompensasjon over hele levetiden (27 år)</a:t>
                      </a:r>
                      <a:endParaRPr lang="nb-NO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494929"/>
                  </a:ext>
                </a:extLst>
              </a:tr>
            </a:tbl>
          </a:graphicData>
        </a:graphic>
      </p:graphicFrame>
      <p:sp>
        <p:nvSpPr>
          <p:cNvPr id="9" name="Content Placeholder 3"/>
          <p:cNvSpPr>
            <a:spLocks noGrp="1"/>
          </p:cNvSpPr>
          <p:nvPr>
            <p:ph idx="10"/>
          </p:nvPr>
        </p:nvSpPr>
        <p:spPr>
          <a:xfrm>
            <a:off x="457200" y="4077071"/>
            <a:ext cx="8229600" cy="1944215"/>
          </a:xfrm>
        </p:spPr>
        <p:txBody>
          <a:bodyPr/>
          <a:lstStyle/>
          <a:p>
            <a:r>
              <a:rPr lang="nb-NO" dirty="0" smtClean="0"/>
              <a:t>Økonomiavdelingen i Helse Nord RHF har signalisert et øvre tak på 70 mnok i årlig kompensasjon til HSYK (tilsvarer kapitalkompensasjonen ved en investering på 3,5 mrd.)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99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00137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5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graphicFrame>
        <p:nvGraphicFramePr>
          <p:cNvPr id="9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078303"/>
              </p:ext>
            </p:extLst>
          </p:nvPr>
        </p:nvGraphicFramePr>
        <p:xfrm>
          <a:off x="454770" y="1412776"/>
          <a:ext cx="8221687" cy="526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06">
                  <a:extLst>
                    <a:ext uri="{9D8B030D-6E8A-4147-A177-3AD203B41FA5}">
                      <a16:colId xmlns:a16="http://schemas.microsoft.com/office/drawing/2014/main" xmlns="" val="2820719890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4267197506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3747014778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xmlns="" val="358781075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dirty="0" smtClean="0">
                          <a:effectLst/>
                        </a:rPr>
                        <a:t> Område</a:t>
                      </a:r>
                      <a:endParaRPr lang="nb-NO" sz="105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8" marR="3608" marT="31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0-alternativet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(dagens struktur)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inntil 3 DMS)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 2b-1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SA + 1 A + inntil 2 DMS)</a:t>
                      </a:r>
                      <a:endParaRPr lang="nb-NO" sz="105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4921" marB="14921" anchor="ctr"/>
                </a:tc>
                <a:extLst>
                  <a:ext uri="{0D108BD9-81ED-4DB2-BD59-A6C34878D82A}">
                    <a16:rowId xmlns:a16="http://schemas.microsoft.com/office/drawing/2014/main" xmlns="" val="221812352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Resultat fra</a:t>
                      </a:r>
                      <a:r>
                        <a:rPr lang="nb-NO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dagens d</a:t>
                      </a: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rift 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(forventet resultatkrav)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134678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effectLst/>
                        </a:rPr>
                        <a:t>Somatikk - effektivisering bemanning og andre driftskostnader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(generell effektivisering)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-75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(bemanning og andre driftskostnader)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-45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(bemanning og andre driftskostnader)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93497019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effectLst/>
                        </a:rPr>
                        <a:t>PHV og rus - effektivisering bemanning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Psyk: </a:t>
                      </a: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Rus: uendret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Psyk: </a:t>
                      </a: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Rus: uendret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6786783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FDV-kostnader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(estimat mindre arealbehov)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mnok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(estimat mindre arealbehov)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8130106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Prehosp</a:t>
                      </a: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og pasienttransport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dagens nivå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(høyere kost enn dagens nivå)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(høyere kost enn dagens nivå, men trolig lavere enn 2a)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4324962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Hjemhenting gjestepasienter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Videreføring pågående arbeid + effekt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 sengeutvidelse: må trolig driftes under 50-60 % av DRG for å gi positiv dekningsbidrag </a:t>
                      </a:r>
                      <a:b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effekt av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 sengeutvidelse: må trolig driftes under 50-60 % av DRG for å gi positiv dekningsbidrag </a:t>
                      </a:r>
                      <a:b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effekt av transport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47331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Kapitalkompensasjon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mnok per </a:t>
                      </a:r>
                      <a:r>
                        <a:rPr lang="nb-NO" sz="10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mrd</a:t>
                      </a:r>
                      <a:endParaRPr lang="nb-NO" sz="105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(antas i 10 år)</a:t>
                      </a:r>
                      <a:endParaRPr lang="nb-NO" sz="105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10938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DMS Brønnøysund</a:t>
                      </a:r>
                      <a:endParaRPr lang="nb-NO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/ 0 mnok </a:t>
                      </a:r>
                    </a:p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(hhv. 1. / 10. driftsår)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15959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36195" algn="l" defTabSz="121917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 estimerte driftseffekter </a:t>
                      </a:r>
                      <a:r>
                        <a:rPr lang="nb-NO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(ekskl. resultat</a:t>
                      </a:r>
                      <a:r>
                        <a:rPr lang="nb-NO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dagens drift)</a:t>
                      </a:r>
                      <a:endParaRPr lang="nb-NO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 / -20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-77 / -86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nb-NO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-43 / -52 mnok</a:t>
                      </a:r>
                      <a:endParaRPr lang="nb-NO" sz="105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128116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Fokusområder driftsøkonomi</a:t>
            </a:r>
            <a:br>
              <a:rPr lang="nb-NO" dirty="0" smtClean="0"/>
            </a:br>
            <a:r>
              <a:rPr lang="nb-NO" dirty="0" smtClean="0"/>
              <a:t>– oppsummering per alternativ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454770" y="5733256"/>
            <a:ext cx="8232030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89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59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8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Overordnet analyseplan </a:t>
            </a:r>
            <a:r>
              <a:rPr lang="nb-NO" dirty="0"/>
              <a:t>for DMS </a:t>
            </a:r>
            <a:r>
              <a:rPr lang="nb-NO" dirty="0" smtClean="0"/>
              <a:t>Brønnøysund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" y="1593850"/>
            <a:ext cx="3898776" cy="4427438"/>
          </a:xfrm>
        </p:spPr>
        <p:txBody>
          <a:bodyPr/>
          <a:lstStyle/>
          <a:p>
            <a:r>
              <a:rPr lang="nb-NO" dirty="0"/>
              <a:t>Økonomiske analyser for DMS Brønnøysund er </a:t>
            </a:r>
            <a:r>
              <a:rPr lang="nb-NO" b="1" dirty="0"/>
              <a:t>utarbeidet som et selvstendig arbeid</a:t>
            </a:r>
            <a:r>
              <a:rPr lang="nb-NO" dirty="0"/>
              <a:t>. Effekten av tiltaket </a:t>
            </a:r>
            <a:r>
              <a:rPr lang="nb-NO" b="1" dirty="0"/>
              <a:t>inkluderes i vurderingen av helseforetakets </a:t>
            </a:r>
            <a:r>
              <a:rPr lang="nb-NO" b="1" dirty="0" smtClean="0"/>
              <a:t>bæreevne</a:t>
            </a:r>
          </a:p>
          <a:p>
            <a:endParaRPr lang="nb-NO" dirty="0"/>
          </a:p>
          <a:p>
            <a:r>
              <a:rPr lang="nb-NO" dirty="0" smtClean="0"/>
              <a:t>Fokus for analysene er </a:t>
            </a:r>
            <a:r>
              <a:rPr lang="nb-NO" dirty="0"/>
              <a:t>kontantstrøm og </a:t>
            </a:r>
            <a:r>
              <a:rPr lang="nb-NO" dirty="0" smtClean="0"/>
              <a:t>likviditet, da dette påvirker bæreevnen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36</a:t>
            </a:fld>
            <a:endParaRPr lang="nb-NO"/>
          </a:p>
        </p:txBody>
      </p:sp>
      <p:sp>
        <p:nvSpPr>
          <p:cNvPr id="8" name="Content Placeholder 3"/>
          <p:cNvSpPr>
            <a:spLocks noGrp="1"/>
          </p:cNvSpPr>
          <p:nvPr>
            <p:ph idx="10"/>
          </p:nvPr>
        </p:nvSpPr>
        <p:spPr>
          <a:xfrm>
            <a:off x="4788024" y="1603280"/>
            <a:ext cx="3898776" cy="4427438"/>
          </a:xfrm>
        </p:spPr>
        <p:txBody>
          <a:bodyPr/>
          <a:lstStyle/>
          <a:p>
            <a:r>
              <a:rPr lang="nb-NO" b="1" dirty="0" smtClean="0"/>
              <a:t>Overordnet fremgangsmåte:</a:t>
            </a:r>
            <a:endParaRPr lang="nb-NO" b="1" dirty="0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97252205"/>
              </p:ext>
            </p:extLst>
          </p:nvPr>
        </p:nvGraphicFramePr>
        <p:xfrm>
          <a:off x="4600601" y="2221441"/>
          <a:ext cx="4031680" cy="268224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4031680">
                  <a:extLst>
                    <a:ext uri="{9D8B030D-6E8A-4147-A177-3AD203B41FA5}">
                      <a16:colId xmlns:a16="http://schemas.microsoft.com/office/drawing/2014/main" xmlns="" val="3299262330"/>
                    </a:ext>
                  </a:extLst>
                </a:gridCol>
              </a:tblGrid>
              <a:tr h="331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/>
                        <a:t>    </a:t>
                      </a:r>
                      <a:r>
                        <a:rPr lang="el-GR" sz="1400" dirty="0" smtClean="0"/>
                        <a:t>Δ</a:t>
                      </a:r>
                      <a:r>
                        <a:rPr lang="nb-NO" sz="1600" dirty="0" smtClean="0"/>
                        <a:t> Driftsinntekter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2339171"/>
                  </a:ext>
                </a:extLst>
              </a:tr>
              <a:tr h="331752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 – </a:t>
                      </a:r>
                      <a:r>
                        <a:rPr lang="el-GR" sz="1600" dirty="0" smtClean="0"/>
                        <a:t>Δ</a:t>
                      </a:r>
                      <a:r>
                        <a:rPr lang="nb-NO" sz="1600" dirty="0" smtClean="0"/>
                        <a:t> Driftskostnader</a:t>
                      </a:r>
                      <a:endParaRPr lang="nb-NO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4305433"/>
                  </a:ext>
                </a:extLst>
              </a:tr>
              <a:tr h="331752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 = </a:t>
                      </a:r>
                      <a:r>
                        <a:rPr lang="el-GR" sz="1600" dirty="0" smtClean="0"/>
                        <a:t>Δ</a:t>
                      </a:r>
                      <a:r>
                        <a:rPr lang="nb-NO" sz="1600" dirty="0" smtClean="0"/>
                        <a:t> Driftsresultat DMS</a:t>
                      </a:r>
                      <a:endParaRPr lang="nb-NO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0798832"/>
                  </a:ext>
                </a:extLst>
              </a:tr>
              <a:tr h="331752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 ± Nettoeffekt </a:t>
                      </a:r>
                      <a:r>
                        <a:rPr lang="nb-NO" sz="1600" baseline="0" dirty="0" smtClean="0"/>
                        <a:t>eksisterende tilbud </a:t>
                      </a:r>
                      <a:r>
                        <a:rPr lang="nb-NO" sz="1600" baseline="0" dirty="0" err="1" smtClean="0"/>
                        <a:t>Br.S</a:t>
                      </a:r>
                      <a:r>
                        <a:rPr lang="nb-NO" sz="1600" baseline="0" dirty="0" smtClean="0"/>
                        <a:t>.</a:t>
                      </a:r>
                      <a:endParaRPr lang="nb-NO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8238975"/>
                  </a:ext>
                </a:extLst>
              </a:tr>
              <a:tr h="33175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/>
                        <a:t> ± Nettoeffekt </a:t>
                      </a:r>
                      <a:r>
                        <a:rPr lang="nb-NO" sz="1600" baseline="0" dirty="0" smtClean="0"/>
                        <a:t>øvrig virksomhet HSYK</a:t>
                      </a:r>
                      <a:endParaRPr lang="nb-NO" sz="16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63231005"/>
                  </a:ext>
                </a:extLst>
              </a:tr>
              <a:tr h="33175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/>
                        <a:t> + Bortfall</a:t>
                      </a:r>
                      <a:r>
                        <a:rPr lang="nb-NO" sz="1600" baseline="0" dirty="0" smtClean="0"/>
                        <a:t> </a:t>
                      </a:r>
                      <a:r>
                        <a:rPr lang="nb-NO" sz="1600" dirty="0" smtClean="0"/>
                        <a:t>gjestepasientkostnader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5338834"/>
                  </a:ext>
                </a:extLst>
              </a:tr>
              <a:tr h="33175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/>
                        <a:t> + Reduserte</a:t>
                      </a:r>
                      <a:r>
                        <a:rPr lang="nb-NO" sz="1600" baseline="0" dirty="0" smtClean="0"/>
                        <a:t> pasientreiserefusjoner</a:t>
                      </a:r>
                      <a:endParaRPr lang="nb-NO" sz="16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3200927"/>
                  </a:ext>
                </a:extLst>
              </a:tr>
              <a:tr h="33175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/>
                        <a:t> = Netto årlig kontanteffekt for HSYK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476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1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2835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34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3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13" y="2276872"/>
            <a:ext cx="7187161" cy="264868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Oppsummering av årlig (stolper) og akkumulert (linje) effekt på helseforetakets kontantstrøm:</a:t>
            </a: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Autofit/>
          </a:bodyPr>
          <a:lstStyle/>
          <a:p>
            <a:r>
              <a:rPr lang="nb-NO" sz="2300" dirty="0"/>
              <a:t>Oppsummering </a:t>
            </a:r>
            <a:r>
              <a:rPr lang="nb-NO" sz="2300" dirty="0" smtClean="0"/>
              <a:t>økonomisk analyse DMS Brønnøysund</a:t>
            </a:r>
            <a:r>
              <a:rPr lang="nb-NO" sz="2300" dirty="0"/>
              <a:t/>
            </a:r>
            <a:br>
              <a:rPr lang="nb-NO" sz="2300" dirty="0"/>
            </a:br>
            <a:r>
              <a:rPr lang="nb-NO" sz="2300" dirty="0" smtClean="0"/>
              <a:t>– analysene indikerer negativ totaleffekt i oppstartsperioden. </a:t>
            </a:r>
            <a:br>
              <a:rPr lang="nb-NO" sz="2300" dirty="0" smtClean="0"/>
            </a:br>
            <a:r>
              <a:rPr lang="nb-NO" sz="2300" dirty="0" smtClean="0"/>
              <a:t>På sikt er årlig endring blir tilnærmet null</a:t>
            </a:r>
            <a:endParaRPr lang="nb-NO" sz="2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00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52586-B1E8-43E7-940F-6FAF6C5A4CEA}" type="slidenum">
              <a:rPr lang="nb-NO" smtClean="0"/>
              <a:pPr/>
              <a:t>38</a:t>
            </a:fld>
            <a:endParaRPr lang="nb-NO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303535"/>
              </p:ext>
            </p:extLst>
          </p:nvPr>
        </p:nvGraphicFramePr>
        <p:xfrm>
          <a:off x="434304" y="2494908"/>
          <a:ext cx="4785768" cy="23840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85768">
                  <a:extLst>
                    <a:ext uri="{9D8B030D-6E8A-4147-A177-3AD203B41FA5}">
                      <a16:colId xmlns:a16="http://schemas.microsoft.com/office/drawing/2014/main" xmlns="" val="2213294270"/>
                    </a:ext>
                  </a:extLst>
                </a:gridCol>
              </a:tblGrid>
              <a:tr h="596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>
                          <a:solidFill>
                            <a:srgbClr val="00408B"/>
                          </a:solidFill>
                        </a:rPr>
                        <a:t>Arbeidsmetodikk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5964518"/>
                  </a:ext>
                </a:extLst>
              </a:tr>
              <a:tr h="596003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408B"/>
                          </a:solidFill>
                        </a:rPr>
                        <a:t>Finansieringsplan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0984923"/>
                  </a:ext>
                </a:extLst>
              </a:tr>
              <a:tr h="596003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408B"/>
                          </a:solidFill>
                        </a:rPr>
                        <a:t>Driftsøkonomiske effekter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65482"/>
                  </a:ext>
                </a:extLst>
              </a:tr>
              <a:tr h="596003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408B"/>
                          </a:solidFill>
                        </a:rPr>
                        <a:t>Resultater bæreevneanalyser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566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43556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81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259483"/>
            <a:ext cx="5580396" cy="2700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5" y="2000775"/>
            <a:ext cx="4320481" cy="109410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00201"/>
            <a:ext cx="8229600" cy="460647"/>
          </a:xfrm>
        </p:spPr>
        <p:txBody>
          <a:bodyPr/>
          <a:lstStyle/>
          <a:p>
            <a:r>
              <a:rPr lang="nb-NO" dirty="0" smtClean="0"/>
              <a:t>Investering, finansieringsplan og bæreevne (likviditetsperspektiv)</a:t>
            </a: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400" dirty="0" smtClean="0"/>
              <a:t>Resultatene indikerer evne til å bære en investering på </a:t>
            </a:r>
            <a:br>
              <a:rPr lang="nb-NO" sz="2400" dirty="0" smtClean="0"/>
            </a:br>
            <a:r>
              <a:rPr lang="nb-NO" sz="2400" dirty="0" smtClean="0"/>
              <a:t>ca. 3 mrd. ved ett stort akuttsykehus. Nivået blir lavere med de andre alternativene grunnet lavere forventede driftsgevinster</a:t>
            </a:r>
            <a:endParaRPr lang="nb-NO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041236" y="3259483"/>
            <a:ext cx="2649207" cy="2761804"/>
          </a:xfrm>
        </p:spPr>
        <p:txBody>
          <a:bodyPr>
            <a:normAutofit fontScale="92500"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nb-NO" dirty="0" smtClean="0"/>
              <a:t>Estimat for investering som kan bæres avviker mellom alternativene grunnet variasjon i estimerte driftsgevinster</a:t>
            </a:r>
            <a:endParaRPr lang="nb-NO" dirty="0"/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nb-NO" dirty="0" smtClean="0"/>
              <a:t>Estimert investering som kan bæres må ses i sammenheng med forventet fremtidig renteøkning 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nb-NO" dirty="0" smtClean="0"/>
              <a:t>Kapitalkompensasjon forutsatt i 10 år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39</a:t>
            </a:fld>
            <a:endParaRPr lang="nb-NO"/>
          </a:p>
        </p:txBody>
      </p:sp>
      <p:sp>
        <p:nvSpPr>
          <p:cNvPr id="10" name="Plassholder for innhold 3"/>
          <p:cNvSpPr txBox="1">
            <a:spLocks/>
          </p:cNvSpPr>
          <p:nvPr/>
        </p:nvSpPr>
        <p:spPr bwMode="auto">
          <a:xfrm>
            <a:off x="4942380" y="2386745"/>
            <a:ext cx="3528393" cy="7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nb-NO" sz="1100" b="1" i="1" dirty="0" smtClean="0"/>
              <a:t>0-alternativet:  </a:t>
            </a:r>
            <a:r>
              <a:rPr lang="nb-NO" sz="1100" i="1" dirty="0" smtClean="0"/>
              <a:t>dagens sykehusstruktur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b-NO" sz="1100" b="1" i="1" dirty="0"/>
              <a:t>Alternativ 2b-1: </a:t>
            </a:r>
            <a:r>
              <a:rPr lang="nb-NO" sz="1100" i="1" dirty="0"/>
              <a:t>Stort akuttsykehus </a:t>
            </a:r>
            <a:r>
              <a:rPr lang="nb-NO" sz="1100" i="1" dirty="0" smtClean="0"/>
              <a:t>pluss </a:t>
            </a:r>
            <a:r>
              <a:rPr lang="nb-NO" sz="1100" i="1" dirty="0"/>
              <a:t>ett akuttsykehus for indremedisin. </a:t>
            </a:r>
            <a:r>
              <a:rPr lang="nb-NO" sz="1100" i="1" dirty="0" smtClean="0"/>
              <a:t>Inntil to DMS.</a:t>
            </a:r>
            <a:endParaRPr lang="nb-NO" sz="1100" b="1" i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b-NO" sz="1100" b="1" i="1" dirty="0" smtClean="0"/>
              <a:t>Alternativ 2a: </a:t>
            </a:r>
            <a:r>
              <a:rPr lang="nb-NO" sz="1100" i="1" dirty="0" smtClean="0"/>
              <a:t>Stort akuttsykehus med inntil tre DMS</a:t>
            </a:r>
          </a:p>
        </p:txBody>
      </p:sp>
      <p:sp>
        <p:nvSpPr>
          <p:cNvPr id="13" name="Plassholder for innhold 3"/>
          <p:cNvSpPr txBox="1">
            <a:spLocks/>
          </p:cNvSpPr>
          <p:nvPr/>
        </p:nvSpPr>
        <p:spPr bwMode="auto">
          <a:xfrm>
            <a:off x="467544" y="6021287"/>
            <a:ext cx="5564740" cy="360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nb-NO" sz="1050" dirty="0" smtClean="0"/>
              <a:t>Byggeperiode: 2022-2025 (egenfinansiering trekkes løpende i byggeperioden). Lån nedbetalt etter 25 år (2050).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5816" y="2000775"/>
            <a:ext cx="1872207" cy="420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691680" y="3880116"/>
            <a:ext cx="523620" cy="1648746"/>
          </a:xfrm>
          <a:prstGeom prst="rect">
            <a:avLst/>
          </a:prstGeom>
          <a:solidFill>
            <a:srgbClr val="7030A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nb-NO" sz="800" i="1" dirty="0" smtClean="0">
                <a:solidFill>
                  <a:schemeClr val="tx1"/>
                </a:solidFill>
              </a:rPr>
              <a:t>Bygge-periode</a:t>
            </a:r>
            <a:endParaRPr lang="nb-NO" sz="800" i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51707" y="3645024"/>
            <a:ext cx="687767" cy="196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nb-NO" sz="700" i="1" dirty="0" smtClean="0">
                <a:solidFill>
                  <a:schemeClr val="tx1"/>
                </a:solidFill>
              </a:rPr>
              <a:t>Lån nedbetalt</a:t>
            </a:r>
            <a:endParaRPr lang="nb-NO" sz="700" i="1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4" idx="2"/>
          </p:cNvCxnSpPr>
          <p:nvPr/>
        </p:nvCxnSpPr>
        <p:spPr>
          <a:xfrm flipH="1">
            <a:off x="5495590" y="3841980"/>
            <a:ext cx="1" cy="10440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3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5199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4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5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dirty="0" smtClean="0"/>
              <a:t>Alternativene som utredes:</a:t>
            </a:r>
            <a:endParaRPr lang="nb-NO" sz="1800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Det er tatt utgangspunkt i tre alternativer for Helgelandssykehuset 2025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nb-NO" sz="1600" b="1" dirty="0" smtClean="0"/>
              <a:t>0-alternativet:  </a:t>
            </a:r>
            <a:r>
              <a:rPr lang="nb-NO" sz="1600" dirty="0" smtClean="0"/>
              <a:t>Videreføring av dagens sykehusstruktur</a:t>
            </a:r>
          </a:p>
          <a:p>
            <a:pPr>
              <a:spcAft>
                <a:spcPts val="300"/>
              </a:spcAft>
            </a:pPr>
            <a:r>
              <a:rPr lang="nb-NO" sz="1600" b="1" dirty="0" smtClean="0"/>
              <a:t>Alternativ 2a: </a:t>
            </a:r>
            <a:r>
              <a:rPr lang="nb-NO" sz="1600" dirty="0" smtClean="0"/>
              <a:t>Stort akuttsykehus med </a:t>
            </a:r>
            <a:r>
              <a:rPr lang="nb-NO" sz="1600" i="1" dirty="0" smtClean="0"/>
              <a:t>inntil</a:t>
            </a:r>
            <a:r>
              <a:rPr lang="nb-NO" sz="1600" dirty="0" smtClean="0"/>
              <a:t> tre distriktmedisinske sentre (DMS). Akuttsykehuset skal ha døgnkontinuerlig beredskap innen indremedisin, kirurgi og anestesi</a:t>
            </a:r>
          </a:p>
          <a:p>
            <a:pPr>
              <a:spcAft>
                <a:spcPts val="300"/>
              </a:spcAft>
            </a:pPr>
            <a:r>
              <a:rPr lang="nb-NO" sz="1600" b="1" dirty="0" smtClean="0"/>
              <a:t>Alternativ 2b-1: </a:t>
            </a:r>
            <a:r>
              <a:rPr lang="nb-NO" sz="1600" dirty="0" smtClean="0"/>
              <a:t>Stort akuttsykehus med alle funksjoner pluss ett akuttsykehus for indremedisin. </a:t>
            </a:r>
            <a:r>
              <a:rPr lang="nb-NO" sz="1600" i="1" dirty="0" smtClean="0"/>
              <a:t>Inntil</a:t>
            </a:r>
            <a:r>
              <a:rPr lang="nb-NO" sz="1600" dirty="0" smtClean="0"/>
              <a:t> to DMS.</a:t>
            </a:r>
          </a:p>
          <a:p>
            <a:endParaRPr lang="nb-NO" sz="1600" dirty="0" smtClean="0"/>
          </a:p>
          <a:p>
            <a:endParaRPr lang="nb-NO" sz="1600" dirty="0" smtClean="0"/>
          </a:p>
          <a:p>
            <a:r>
              <a:rPr lang="nb-NO" dirty="0"/>
              <a:t>Prosjektet omfatter også psykisk helsevern og rus</a:t>
            </a:r>
          </a:p>
          <a:p>
            <a:r>
              <a:rPr lang="nb-NO" sz="1600" dirty="0" smtClean="0"/>
              <a:t>Det er vedtatt DMS i Brønnøysund for alle alternativene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6CA38-F487-1148-88DE-E934A8121EEC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4404665"/>
            <a:ext cx="792088" cy="79208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404665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64574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2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5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438" y="2200723"/>
            <a:ext cx="5520782" cy="26719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Effekt ved renteøkning fra 3,5 % til 5,5 % innen byggestart</a:t>
            </a: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Estimater for investering som kan bæres vektlegger evne til å håndtere forventet økning i lånerenter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" y="5013178"/>
            <a:ext cx="8229600" cy="1008110"/>
          </a:xfrm>
        </p:spPr>
        <p:txBody>
          <a:bodyPr/>
          <a:lstStyle/>
          <a:p>
            <a:r>
              <a:rPr lang="nb-NO" dirty="0" smtClean="0"/>
              <a:t>Ny rentemodell er direkte knyttet til boliglånsrenter i privatmarkedet.</a:t>
            </a:r>
          </a:p>
          <a:p>
            <a:r>
              <a:rPr lang="nb-NO" dirty="0" smtClean="0"/>
              <a:t>Norges Banks anslag for styringsrenten indikerer økning fra dagens 0,75 til 2 prosent innen utgangen av 2021.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40</a:t>
            </a:fld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452438" y="6330402"/>
            <a:ext cx="4030382" cy="23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nb-NO" sz="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Kilde</a:t>
            </a:r>
            <a:r>
              <a:rPr lang="nb-NO" sz="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https://www.norges-bank.no/pengepolitikk/Styringsrenten/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6037593" y="2204865"/>
            <a:ext cx="264920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Font typeface="Wingdings" panose="05000000000000000000" pitchFamily="2" charset="2"/>
              <a:buChar char="§"/>
            </a:pPr>
            <a:r>
              <a:rPr lang="nb-NO" sz="1400" dirty="0" smtClean="0"/>
              <a:t>Figuren viser utvikling i kontantbeholdningen med en lånerente på 5,5 %, og investeringsnivå tilsvarende det som er skissert:</a:t>
            </a:r>
          </a:p>
          <a:p>
            <a:pPr marL="358775"/>
            <a:r>
              <a:rPr lang="nb-NO" sz="1400" b="1" dirty="0" smtClean="0"/>
              <a:t>0-alternativet: </a:t>
            </a:r>
            <a:r>
              <a:rPr lang="nb-NO" sz="1400" dirty="0" smtClean="0"/>
              <a:t>1,7 mrd.</a:t>
            </a:r>
          </a:p>
          <a:p>
            <a:pPr marL="358775"/>
            <a:r>
              <a:rPr lang="nb-NO" sz="1400" b="1" dirty="0" smtClean="0"/>
              <a:t>2b-1: </a:t>
            </a:r>
            <a:r>
              <a:rPr lang="nb-NO" sz="1400" dirty="0" smtClean="0"/>
              <a:t>2,3 mrd.</a:t>
            </a:r>
          </a:p>
          <a:p>
            <a:pPr marL="358775"/>
            <a:r>
              <a:rPr lang="nb-NO" sz="1400" b="1" dirty="0" smtClean="0"/>
              <a:t>2a: </a:t>
            </a:r>
            <a:r>
              <a:rPr lang="nb-NO" sz="1400" dirty="0" smtClean="0"/>
              <a:t>3 mrd.</a:t>
            </a:r>
            <a:endParaRPr lang="nb-NO" sz="1400" dirty="0"/>
          </a:p>
        </p:txBody>
      </p:sp>
      <p:sp>
        <p:nvSpPr>
          <p:cNvPr id="13" name="Rectangle 12"/>
          <p:cNvSpPr/>
          <p:nvPr/>
        </p:nvSpPr>
        <p:spPr>
          <a:xfrm>
            <a:off x="1691680" y="2817926"/>
            <a:ext cx="506146" cy="1624420"/>
          </a:xfrm>
          <a:prstGeom prst="rect">
            <a:avLst/>
          </a:prstGeom>
          <a:solidFill>
            <a:srgbClr val="7030A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nb-NO" sz="800" i="1" dirty="0" smtClean="0">
                <a:solidFill>
                  <a:schemeClr val="tx1"/>
                </a:solidFill>
              </a:rPr>
              <a:t>Bygge-periode</a:t>
            </a:r>
            <a:endParaRPr lang="nb-NO" sz="800" i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8223" y="2564904"/>
            <a:ext cx="687767" cy="196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nb-NO" sz="700" i="1" dirty="0" smtClean="0">
                <a:solidFill>
                  <a:schemeClr val="tx1"/>
                </a:solidFill>
              </a:rPr>
              <a:t>Lån nedbetalt</a:t>
            </a:r>
            <a:endParaRPr lang="nb-NO" sz="700" i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14" idx="2"/>
          </p:cNvCxnSpPr>
          <p:nvPr/>
        </p:nvCxnSpPr>
        <p:spPr>
          <a:xfrm flipH="1">
            <a:off x="5452106" y="2761860"/>
            <a:ext cx="1" cy="10080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9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04836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2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5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Effekt av ny rentemodell i kronebeløp</a:t>
            </a: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Ny rentemodell har en negativ effekt på helseforetakets bæreevne. Effekten varierer noe som følge av ulik lånebeløp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" y="4293096"/>
            <a:ext cx="8229600" cy="1728192"/>
          </a:xfrm>
        </p:spPr>
        <p:txBody>
          <a:bodyPr/>
          <a:lstStyle/>
          <a:p>
            <a:r>
              <a:rPr lang="nb-NO" dirty="0" smtClean="0"/>
              <a:t>Ny rentemodell medfører at rentebetingelsene for byggelån er om lag 1 prosentpoeng høyere enn ved tidligere modell. Dette medfører en parallellforskyvning av rentebane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41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t="21438"/>
          <a:stretch/>
        </p:blipFill>
        <p:spPr>
          <a:xfrm>
            <a:off x="472305" y="2205038"/>
            <a:ext cx="382431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0924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3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nb-NO" sz="23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460647"/>
          </a:xfrm>
        </p:spPr>
        <p:txBody>
          <a:bodyPr/>
          <a:lstStyle/>
          <a:p>
            <a:r>
              <a:rPr lang="nb-NO" sz="1600" b="1" dirty="0" smtClean="0"/>
              <a:t>Elementer med negativ effekt for bæreevne</a:t>
            </a:r>
            <a:endParaRPr lang="nb-NO" sz="16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300" dirty="0" smtClean="0"/>
              <a:t>Vurderingene må ses i sammenheng med elementer som ikke har latt seg estimere / ikke er inkludert på nåværende tidspunkt</a:t>
            </a:r>
            <a:endParaRPr lang="nb-NO" sz="2300" dirty="0"/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457200" y="2204864"/>
            <a:ext cx="4042792" cy="3816424"/>
          </a:xfrm>
        </p:spPr>
        <p:txBody>
          <a:bodyPr/>
          <a:lstStyle/>
          <a:p>
            <a:r>
              <a:rPr lang="nb-NO" u="sng" dirty="0" smtClean="0"/>
              <a:t>Prehospitale tjenester og pasienttransport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 smtClean="0"/>
              <a:t>Netto økte driftskostnader knyttet til prehospitale tjenester og pasientreiser vil medføre reduksjon i investeringsnivået som kan bæres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 smtClean="0"/>
              <a:t>Styrking av prehospitale tjenester vil også kunne kreve dedikerte investeringsmidler. I så fall vil det redusere investeringsevnen til andre formål som bygg, MTU, reinvesteringer, osv.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42</a:t>
            </a:fld>
            <a:endParaRPr lang="nb-NO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4644008" y="1600201"/>
            <a:ext cx="4042792" cy="46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b="1" dirty="0" smtClean="0"/>
              <a:t>Elementer med positiv effekt for bæreevne</a:t>
            </a:r>
            <a:endParaRPr lang="nb-NO" sz="1600" b="1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4644008" y="2204864"/>
            <a:ext cx="404279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00408B"/>
                </a:solidFill>
                <a:latin typeface="+mj-lt"/>
                <a:ea typeface="ＭＳ Ｐゴシック" charset="-128"/>
                <a:cs typeface="Scala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u="sng" dirty="0" smtClean="0"/>
              <a:t>Regionalt innkjøpsprosjekt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b-NO" dirty="0" smtClean="0"/>
              <a:t>Det er igangsatt et regionalt prosjekt for reduksjon av innkjøpskostnader (jf. Helse Nord RHF styresak 35-2018). HSYK sin andel av målsettingen for besparelsen er på ca. 50 mnok. Isolert sett, vil dette kunne øke bæreevnen med ca. 800 mnok for alle alternativene</a:t>
            </a:r>
          </a:p>
          <a:p>
            <a:endParaRPr lang="nb-NO" dirty="0"/>
          </a:p>
          <a:p>
            <a:r>
              <a:rPr lang="nb-NO" u="sng" dirty="0" smtClean="0"/>
              <a:t>Hjemhenting uten økt arealbehov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 smtClean="0"/>
              <a:t>Dersom hjemhenting av pasienter kan oppnås uten betydelig økning i arealbehov, med tilhørende investeringskostnad, vil dette kunne frigjøre midler som kan benyttes til andre formål (både drift og investeringer)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55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30634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7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8488" cy="720080"/>
          </a:xfrm>
        </p:spPr>
        <p:txBody>
          <a:bodyPr>
            <a:noAutofit/>
          </a:bodyPr>
          <a:lstStyle/>
          <a:p>
            <a:r>
              <a:rPr lang="nb-NO" sz="2400" dirty="0" smtClean="0"/>
              <a:t>Arbeidet er forankret i helseforetakets ledelse. Føringer i relevante veiledere og fra HOD og RHF er ivaretatt</a:t>
            </a:r>
            <a:endParaRPr lang="nb-NO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" y="1557338"/>
            <a:ext cx="8229600" cy="4463950"/>
          </a:xfrm>
        </p:spPr>
        <p:txBody>
          <a:bodyPr/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b-NO" dirty="0"/>
              <a:t>Arbeidet gjennomføres av helseforetaket v/ </a:t>
            </a:r>
            <a:r>
              <a:rPr lang="nb-NO" dirty="0" err="1"/>
              <a:t>økonomiavd</a:t>
            </a:r>
            <a:r>
              <a:rPr lang="nb-NO" dirty="0"/>
              <a:t>. med støtte fra Deloitte. </a:t>
            </a:r>
            <a:r>
              <a:rPr lang="nb-NO" dirty="0" smtClean="0"/>
              <a:t>Fagdirektør samt direktør </a:t>
            </a:r>
            <a:r>
              <a:rPr lang="nb-NO" dirty="0"/>
              <a:t>drift og eiendom har vært tett involvert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b-NO" dirty="0"/>
              <a:t>Metodikk og forutsetninger knyttet til finansiering er avsjekket med Helse Nord RHF v/ </a:t>
            </a:r>
            <a:r>
              <a:rPr lang="nb-NO" dirty="0" smtClean="0"/>
              <a:t>økonomidirektør og </a:t>
            </a:r>
            <a:r>
              <a:rPr lang="nb-NO" dirty="0"/>
              <a:t>konstituert </a:t>
            </a:r>
            <a:r>
              <a:rPr lang="nb-NO" dirty="0" smtClean="0"/>
              <a:t>regnskapssjef</a:t>
            </a:r>
            <a:endParaRPr lang="nb-NO" dirty="0"/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b-NO" dirty="0"/>
              <a:t>Analysene er i tråd med metodiske føringer i </a:t>
            </a:r>
            <a:r>
              <a:rPr lang="nb-NO" i="1" dirty="0"/>
              <a:t>Veileder for tidligfasen i sykehusbyggprosjekter </a:t>
            </a:r>
            <a:r>
              <a:rPr lang="nb-NO" dirty="0"/>
              <a:t>(revidert 2017) og overordnede føringer fra Helse- og omsorgsdepartementet og Helse Nord RHF</a:t>
            </a:r>
          </a:p>
          <a:p>
            <a:pPr marL="742950" lvl="1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b-NO" b="1" dirty="0" smtClean="0"/>
              <a:t>De økonomiske analysene avviker noe fra tidligfaseveilederen i og med at investeringskostnader pt. ikke foreligger</a:t>
            </a:r>
          </a:p>
          <a:p>
            <a:pPr marL="742950" lvl="1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b-NO" b="1" dirty="0" smtClean="0"/>
              <a:t>Det lar seg heller ikke gjøre å beregne endringer i transportkostnader for de ulike alternativene. Dette skyldes at bl.a. lokasjon, antall enheter og funksjonsfordeling mellom sykehus og </a:t>
            </a:r>
            <a:r>
              <a:rPr lang="nb-NO" b="1" dirty="0" err="1" smtClean="0"/>
              <a:t>DMS’er</a:t>
            </a:r>
            <a:r>
              <a:rPr lang="nb-NO" b="1" dirty="0" smtClean="0"/>
              <a:t> er uavklart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b-NO" dirty="0" smtClean="0"/>
              <a:t>Metodikk </a:t>
            </a:r>
            <a:r>
              <a:rPr lang="nb-NO" dirty="0"/>
              <a:t>og resultater gjennomgått med Helse </a:t>
            </a:r>
            <a:r>
              <a:rPr lang="nb-NO" dirty="0" smtClean="0"/>
              <a:t>Nord RHF 16. oktober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40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198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9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nb-NO" sz="25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Revidert tidligfaseveileder legger flere føringer for økonomiske analyser av sykehusbyggprosjekter i tidligfasen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2218772"/>
            <a:ext cx="2282177" cy="31570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398" r="1005" b="721"/>
          <a:stretch/>
        </p:blipFill>
        <p:spPr>
          <a:xfrm rot="667763">
            <a:off x="3428309" y="2253810"/>
            <a:ext cx="2226776" cy="31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7096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25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5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495539"/>
              </p:ext>
            </p:extLst>
          </p:nvPr>
        </p:nvGraphicFramePr>
        <p:xfrm>
          <a:off x="457200" y="4186369"/>
          <a:ext cx="8236662" cy="57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6662">
                  <a:extLst>
                    <a:ext uri="{9D8B030D-6E8A-4147-A177-3AD203B41FA5}">
                      <a16:colId xmlns:a16="http://schemas.microsoft.com/office/drawing/2014/main" xmlns="" val="2592866836"/>
                    </a:ext>
                  </a:extLst>
                </a:gridCol>
              </a:tblGrid>
              <a:tr h="579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i="1" dirty="0" smtClean="0">
                          <a:solidFill>
                            <a:schemeClr val="bg1"/>
                          </a:solidFill>
                        </a:rPr>
                        <a:t>Metodikken for økonomiske analyser er gjennomgående for alle faser i tidligfasen, men presisjonsnivået øker og risikoen synker, gradvis fram mot beslutning om gjennomføring (B4) </a:t>
                      </a:r>
                      <a:endParaRPr lang="nb-NO" sz="1800" b="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07522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Bæreevneanalyser </a:t>
            </a:r>
            <a:r>
              <a:rPr lang="nb-NO" dirty="0"/>
              <a:t>utgjør det økonomiske </a:t>
            </a:r>
            <a:r>
              <a:rPr lang="nb-NO" dirty="0" smtClean="0"/>
              <a:t>beslutnings-grunnlaget </a:t>
            </a:r>
            <a:r>
              <a:rPr lang="nb-NO" dirty="0"/>
              <a:t>for </a:t>
            </a:r>
            <a:r>
              <a:rPr lang="nb-NO" dirty="0" smtClean="0"/>
              <a:t>investeringsbeslutninger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" y="1577391"/>
            <a:ext cx="8229600" cy="3816424"/>
          </a:xfrm>
        </p:spPr>
        <p:txBody>
          <a:bodyPr/>
          <a:lstStyle/>
          <a:p>
            <a:r>
              <a:rPr lang="nb-NO" dirty="0" smtClean="0"/>
              <a:t>Fra veilederen: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2219587"/>
            <a:ext cx="8229600" cy="148739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68313" y="6315960"/>
            <a:ext cx="3231975" cy="233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b-NO" sz="800" dirty="0">
                <a:ea typeface="Calibri" panose="020F0502020204030204" pitchFamily="34" charset="0"/>
                <a:cs typeface="Times New Roman" panose="02020603050405020304" pitchFamily="18" charset="0"/>
              </a:rPr>
              <a:t>Kilde: Veileder for tidligfasen i sykehusbyggprosjekter, Sykehusbygg 2017</a:t>
            </a:r>
          </a:p>
        </p:txBody>
      </p:sp>
    </p:spTree>
    <p:extLst>
      <p:ext uri="{BB962C8B-B14F-4D97-AF65-F5344CB8AC3E}">
        <p14:creationId xmlns:p14="http://schemas.microsoft.com/office/powerpoint/2010/main" val="5575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39998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8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Sammenheng mellom investering</a:t>
            </a:r>
            <a:r>
              <a:rPr lang="nb-NO" b="1" dirty="0"/>
              <a:t>, finansiering og driftsgevinster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Overordnet om økonomisk bæreevne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0A79B-A79A-4C45-AE6F-54219922C419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57200" y="2204864"/>
            <a:ext cx="3394720" cy="3816524"/>
          </a:xfrm>
        </p:spPr>
        <p:txBody>
          <a:bodyPr/>
          <a:lstStyle/>
          <a:p>
            <a:r>
              <a:rPr lang="nb-NO" dirty="0" smtClean="0"/>
              <a:t>Økonomisk </a:t>
            </a:r>
            <a:r>
              <a:rPr lang="nb-NO" dirty="0"/>
              <a:t>bæreevne </a:t>
            </a:r>
            <a:r>
              <a:rPr lang="nb-NO" dirty="0" smtClean="0"/>
              <a:t>krever at </a:t>
            </a:r>
            <a:r>
              <a:rPr lang="nb-NO" b="1" dirty="0" smtClean="0"/>
              <a:t>summen </a:t>
            </a:r>
            <a:r>
              <a:rPr lang="nb-NO" b="1" dirty="0"/>
              <a:t>av </a:t>
            </a:r>
            <a:r>
              <a:rPr lang="nb-NO" b="1" dirty="0" smtClean="0"/>
              <a:t>tilgjengelig likviditet minimum overstiger </a:t>
            </a:r>
            <a:r>
              <a:rPr lang="nb-NO" b="1" dirty="0"/>
              <a:t>avdrag og renter </a:t>
            </a:r>
            <a:r>
              <a:rPr lang="nb-NO" dirty="0"/>
              <a:t>på </a:t>
            </a:r>
            <a:r>
              <a:rPr lang="nb-NO" dirty="0" smtClean="0"/>
              <a:t>finansieringen</a:t>
            </a:r>
          </a:p>
          <a:p>
            <a:endParaRPr lang="nb-NO" dirty="0"/>
          </a:p>
          <a:p>
            <a:r>
              <a:rPr lang="nb-NO" dirty="0" smtClean="0"/>
              <a:t>Samtidig </a:t>
            </a:r>
            <a:r>
              <a:rPr lang="nb-NO" dirty="0"/>
              <a:t>må </a:t>
            </a:r>
            <a:r>
              <a:rPr lang="nb-NO" dirty="0" smtClean="0"/>
              <a:t>eventuelt </a:t>
            </a:r>
            <a:r>
              <a:rPr lang="nb-NO" dirty="0"/>
              <a:t>behov for </a:t>
            </a:r>
            <a:r>
              <a:rPr lang="nb-NO" b="1" dirty="0"/>
              <a:t>mellomfinansiering etter ferdigstilt </a:t>
            </a:r>
            <a:r>
              <a:rPr lang="nb-NO" b="1" dirty="0" smtClean="0"/>
              <a:t>prosjekt og reinvesteringsbehov</a:t>
            </a:r>
            <a:r>
              <a:rPr lang="nb-NO" dirty="0" smtClean="0"/>
              <a:t> </a:t>
            </a:r>
            <a:r>
              <a:rPr lang="nb-NO" dirty="0"/>
              <a:t>være innenfor helseforetakets og regionens økonomiske </a:t>
            </a:r>
            <a:r>
              <a:rPr lang="nb-NO" dirty="0" smtClean="0"/>
              <a:t>handlingsrom</a:t>
            </a: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075615"/>
            <a:ext cx="4070384" cy="39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52586-B1E8-43E7-940F-6FAF6C5A4CEA}" type="slidenum">
              <a:rPr lang="nb-NO" smtClean="0"/>
              <a:pPr/>
              <a:t>9</a:t>
            </a:fld>
            <a:endParaRPr lang="nb-NO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721490"/>
              </p:ext>
            </p:extLst>
          </p:nvPr>
        </p:nvGraphicFramePr>
        <p:xfrm>
          <a:off x="434304" y="2494908"/>
          <a:ext cx="4785768" cy="23840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85768">
                  <a:extLst>
                    <a:ext uri="{9D8B030D-6E8A-4147-A177-3AD203B41FA5}">
                      <a16:colId xmlns:a16="http://schemas.microsoft.com/office/drawing/2014/main" xmlns="" val="2213294270"/>
                    </a:ext>
                  </a:extLst>
                </a:gridCol>
              </a:tblGrid>
              <a:tr h="596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>
                          <a:solidFill>
                            <a:srgbClr val="00408B"/>
                          </a:solidFill>
                        </a:rPr>
                        <a:t>Arbeidsmetodikk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5964518"/>
                  </a:ext>
                </a:extLst>
              </a:tr>
              <a:tr h="596003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408B"/>
                          </a:solidFill>
                        </a:rPr>
                        <a:t>Finansieringsplan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0984923"/>
                  </a:ext>
                </a:extLst>
              </a:tr>
              <a:tr h="596003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408B"/>
                          </a:solidFill>
                        </a:rPr>
                        <a:t>Driftsøkonomiske effekter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65482"/>
                  </a:ext>
                </a:extLst>
              </a:tr>
              <a:tr h="596003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rgbClr val="00408B"/>
                          </a:solidFill>
                        </a:rPr>
                        <a:t>Resultater bæreevneanalyser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566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8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YZvFUMT2ulZXWKIneb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YZvFUMT2ulZXWKInebL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pyrFhtTHqX6HkfHbA3P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vBQdnLQombInDdJwx1f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ltRwtyRZ6Kgs0R9D13C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wbaT19R7uvsssMh4OY0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q.Wh_HQnCB3kcNbJC5v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q.Wh_HQnCB3kcNbJC5v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h6gT2IStSVosI7qrgZ0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q.Wh_HQnCB3kcNbJC5v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bFsmt5R.ue_oW4qOC3s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drupGCRGaNYNHuVoZ2B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ZB2v8zQBCdNvIEJ9oKW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TjEfXWTryN_b3y6DbhN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ougyvmQHCAoJ2cF.BFn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SQ77ERRsaKLjFmPQGL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SQ77ERRsaKLjFmPQGLu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TH6kN4Taa1JhV0n6EBG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q.Wh_HQnCB3kcNbJC5v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cgbu9CTduAO3eLy4vnr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q.Wh_HQnCB3kcNbJC5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1q_rxIYRiKpcVuCcNxtL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hzBTe7Qo2WME1xZlY.l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q.Wh_HQnCB3kcNbJC5v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9qOII5CRPGZZV.VzRV1w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q.Wh_HQnCB3kcNbJC5v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TQHCAwQiiKwzyw7Aydn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TQHCAwQiiKwzyw7Aydn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q.Wh_HQnCB3kcNbJC5v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2A_0QeT46jtu0L_jkpo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q.Wh_HQnCB3kcNbJC5v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c75dPzSZmZC68AY9HZs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Vz8USoTdWTNOL8bF1bX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Avva02QWurnYXB9rStP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5HQUR6Rd.2PBNcjODNk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z2EQKsQyKWAZLxSCO1F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XVcVV6QLifAdK854pso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jmEAEZQq28rGdN5GSVQ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gdAqeoQTKixfYzKp5FNA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EF5080C26FE549809B81347255F6D7" ma:contentTypeVersion="23" ma:contentTypeDescription="Opprett et nytt dokument." ma:contentTypeScope="" ma:versionID="5f21606f48c570e040486ed8882a8aa0">
  <xsd:schema xmlns:xsd="http://www.w3.org/2001/XMLSchema" xmlns:xs="http://www.w3.org/2001/XMLSchema" xmlns:p="http://schemas.microsoft.com/office/2006/metadata/properties" xmlns:ns1="http://schemas.microsoft.com/sharepoint/v3" xmlns:ns2="f9da90df-27cb-450d-967e-c4378a4f0326" targetNamespace="http://schemas.microsoft.com/office/2006/metadata/properties" ma:root="true" ma:fieldsID="2985c7e7939ea41cebc2f7d68976123b" ns1:_="" ns2:_="">
    <xsd:import namespace="http://schemas.microsoft.com/sharepoint/v3"/>
    <xsd:import namespace="f9da90df-27cb-450d-967e-c4378a4f032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a90df-27cb-450d-967e-c4378a4f032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02674acb-5c9b-4f25-ba24-ee88e70a79d9}" ma:internalName="TaxCatchAll" ma:showField="CatchAllData" ma:web="f9da90df-27cb-450d-967e-c4378a4f03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02674acb-5c9b-4f25-ba24-ee88e70a79d9}" ma:internalName="TaxCatchAllLabel" ma:readOnly="true" ma:showField="CatchAllDataLabel" ma:web="f9da90df-27cb-450d-967e-c4378a4f03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4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9da90df-27cb-450d-967e-c4378a4f0326">
      <Terms xmlns="http://schemas.microsoft.com/office/infopath/2007/PartnerControls"/>
    </TaxKeywordTaxHTField>
    <PublishingExpirationDate xmlns="http://schemas.microsoft.com/sharepoint/v3" xsi:nil="true"/>
    <TaxCatchAll xmlns="f9da90df-27cb-450d-967e-c4378a4f0326"/>
    <PublishingStartDate xmlns="http://schemas.microsoft.com/sharepoint/v3" xsi:nil="true"/>
    <FNSPRollUpIngress xmlns="f9da90df-27cb-450d-967e-c4378a4f0326" xsi:nil="true"/>
  </documentManagement>
</p:properties>
</file>

<file path=customXml/itemProps1.xml><?xml version="1.0" encoding="utf-8"?>
<ds:datastoreItem xmlns:ds="http://schemas.openxmlformats.org/officeDocument/2006/customXml" ds:itemID="{1075302B-BC65-4A6F-961C-E55FA4FA9200}"/>
</file>

<file path=customXml/itemProps2.xml><?xml version="1.0" encoding="utf-8"?>
<ds:datastoreItem xmlns:ds="http://schemas.openxmlformats.org/officeDocument/2006/customXml" ds:itemID="{C3612E65-A8A2-4F6A-92CA-E2589EDE2D9A}"/>
</file>

<file path=customXml/itemProps3.xml><?xml version="1.0" encoding="utf-8"?>
<ds:datastoreItem xmlns:ds="http://schemas.openxmlformats.org/officeDocument/2006/customXml" ds:itemID="{1951A8B1-DA9D-4EBD-9811-48EE29DD22BB}"/>
</file>

<file path=docProps/app.xml><?xml version="1.0" encoding="utf-8"?>
<Properties xmlns="http://schemas.openxmlformats.org/officeDocument/2006/extended-properties" xmlns:vt="http://schemas.openxmlformats.org/officeDocument/2006/docPropsVTypes">
  <Template>HSYK felles</Template>
  <TotalTime>4611</TotalTime>
  <Words>4965</Words>
  <Application>Microsoft Office PowerPoint</Application>
  <PresentationFormat>Skjermfremvisning (4:3)</PresentationFormat>
  <Paragraphs>1012</Paragraphs>
  <Slides>42</Slides>
  <Notes>18</Notes>
  <HiddenSlides>0</HiddenSlides>
  <MMClips>0</MMClips>
  <ScaleCrop>false</ScaleCrop>
  <HeadingPairs>
    <vt:vector size="8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42</vt:i4>
      </vt:variant>
    </vt:vector>
  </HeadingPairs>
  <TitlesOfParts>
    <vt:vector size="52" baseType="lpstr">
      <vt:lpstr>ＭＳ Ｐゴシック</vt:lpstr>
      <vt:lpstr>Arial</vt:lpstr>
      <vt:lpstr>Calibri</vt:lpstr>
      <vt:lpstr>Courier New</vt:lpstr>
      <vt:lpstr>Garamond</vt:lpstr>
      <vt:lpstr>ScalaSans</vt:lpstr>
      <vt:lpstr>Times New Roman</vt:lpstr>
      <vt:lpstr>Wingdings</vt:lpstr>
      <vt:lpstr>Office-tema</vt:lpstr>
      <vt:lpstr>think-cell Slide</vt:lpstr>
      <vt:lpstr>PowerPoint-presentasjon</vt:lpstr>
      <vt:lpstr>PowerPoint-presentasjon</vt:lpstr>
      <vt:lpstr>PowerPoint-presentasjon</vt:lpstr>
      <vt:lpstr>Det er tatt utgangspunkt i tre alternativer for Helgelandssykehuset 2025</vt:lpstr>
      <vt:lpstr>Arbeidet er forankret i helseforetakets ledelse. Føringer i relevante veiledere og fra HOD og RHF er ivaretatt</vt:lpstr>
      <vt:lpstr>Revidert tidligfaseveileder legger flere føringer for økonomiske analyser av sykehusbyggprosjekter i tidligfasen</vt:lpstr>
      <vt:lpstr>Bæreevneanalyser utgjør det økonomiske beslutnings-grunnlaget for investeringsbeslutninger</vt:lpstr>
      <vt:lpstr>Overordnet om økonomisk bæreevne </vt:lpstr>
      <vt:lpstr>PowerPoint-presentasjon</vt:lpstr>
      <vt:lpstr>Forutsetninger for finansiering av prosjektet er forankret med Helse Nord RHF</vt:lpstr>
      <vt:lpstr>Forutsetninger for salgsinntekt er basert på justerte estimater fra utviklingsplan fra 2014</vt:lpstr>
      <vt:lpstr>PowerPoint-presentasjon</vt:lpstr>
      <vt:lpstr>Fokusområder driftsøkonomi – oppsummering per alternativ</vt:lpstr>
      <vt:lpstr>Fokusområder driftsøkonomi – oppsummering per alternativ</vt:lpstr>
      <vt:lpstr>Forutsetninger for resultat fra dagens drift er basert på historisk oppnåelse og vedtatt resultatkrav</vt:lpstr>
      <vt:lpstr>Fokusområder driftsøkonomi – oppsummering per alternativ</vt:lpstr>
      <vt:lpstr>Somatikk - effektivisering bemanning</vt:lpstr>
      <vt:lpstr>Somatikk - effektivisering bemanning</vt:lpstr>
      <vt:lpstr>Somatikk - effektivisering bemanning</vt:lpstr>
      <vt:lpstr>Somatikk - effektivisering bemanning</vt:lpstr>
      <vt:lpstr>Somatikk - effektivisering bemanning</vt:lpstr>
      <vt:lpstr>Somatikk - effektivisering bemanning</vt:lpstr>
      <vt:lpstr>Somatikk - effektivisering andre driftskostnader</vt:lpstr>
      <vt:lpstr>Fokusområder driftsøkonomi – oppsummering per alternativ</vt:lpstr>
      <vt:lpstr>PHV og rus - effektivisering bemanning</vt:lpstr>
      <vt:lpstr>Fokusområder driftsøkonomi – oppsummering per alternativ</vt:lpstr>
      <vt:lpstr>FDV-kostnader</vt:lpstr>
      <vt:lpstr>Fokusområder driftsøkonomi – oppsummering per alternativ</vt:lpstr>
      <vt:lpstr>Prehosp. og pasienttransport</vt:lpstr>
      <vt:lpstr>Fokusområder driftsøkonomi – oppsummering per alternativ</vt:lpstr>
      <vt:lpstr>Hjemhenting gjestepasienter</vt:lpstr>
      <vt:lpstr>Hjemhenting gjestepasienter</vt:lpstr>
      <vt:lpstr>Fokusområder driftsøkonomi – oppsummering per alternativ</vt:lpstr>
      <vt:lpstr>Kapitalkompensasjon</vt:lpstr>
      <vt:lpstr>Fokusområder driftsøkonomi – oppsummering per alternativ</vt:lpstr>
      <vt:lpstr>Overordnet analyseplan for DMS Brønnøysund</vt:lpstr>
      <vt:lpstr>Oppsummering økonomisk analyse DMS Brønnøysund – analysene indikerer negativ totaleffekt i oppstartsperioden.  På sikt er årlig endring blir tilnærmet null</vt:lpstr>
      <vt:lpstr>PowerPoint-presentasjon</vt:lpstr>
      <vt:lpstr>Resultatene indikerer evne til å bære en investering på  ca. 3 mrd. ved ett stort akuttsykehus. Nivået blir lavere med de andre alternativene grunnet lavere forventede driftsgevinster</vt:lpstr>
      <vt:lpstr>Estimater for investering som kan bæres vektlegger evne til å håndtere forventet økning i lånerenter</vt:lpstr>
      <vt:lpstr>Ny rentemodell har en negativ effekt på helseforetakets bæreevne. Effekten varierer noe som følge av ulik lånebeløp</vt:lpstr>
      <vt:lpstr>Vurderingene må ses i sammenheng med elementer som ikke har latt seg estimere / ikke er inkludert på nåværende tidspunkt</vt:lpstr>
    </vt:vector>
  </TitlesOfParts>
  <Company>Helse Nord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Myrvang Merethe</dc:creator>
  <cp:keywords/>
  <cp:lastModifiedBy>Myrvang Merethe</cp:lastModifiedBy>
  <cp:revision>383</cp:revision>
  <cp:lastPrinted>2018-10-12T12:16:43Z</cp:lastPrinted>
  <dcterms:created xsi:type="dcterms:W3CDTF">2018-02-22T11:30:21Z</dcterms:created>
  <dcterms:modified xsi:type="dcterms:W3CDTF">2018-10-24T12:03:26Z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0x01010038EF5080C26FE549809B81347255F6D7</vt:lpwstr>
  </property>
  <property fmtid="{D5CDD505-2E9C-101B-9397-08002B2CF9AE}" pid="3" name="TaxKeyword">
    <vt:lpwstr/>
  </property>
</Properties>
</file>